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77" r:id="rId3"/>
    <p:sldId id="300" r:id="rId4"/>
    <p:sldId id="293" r:id="rId5"/>
    <p:sldId id="301" r:id="rId6"/>
    <p:sldId id="283" r:id="rId7"/>
    <p:sldId id="292" r:id="rId8"/>
    <p:sldId id="296" r:id="rId9"/>
    <p:sldId id="302" r:id="rId10"/>
    <p:sldId id="297" r:id="rId11"/>
    <p:sldId id="298" r:id="rId12"/>
    <p:sldId id="299" r:id="rId13"/>
    <p:sldId id="303" r:id="rId14"/>
    <p:sldId id="304" r:id="rId15"/>
    <p:sldId id="294" r:id="rId16"/>
    <p:sldId id="285" r:id="rId17"/>
    <p:sldId id="286" r:id="rId18"/>
    <p:sldId id="295" r:id="rId19"/>
  </p:sldIdLst>
  <p:sldSz cx="9144000" cy="6858000" type="screen4x3"/>
  <p:notesSz cx="6884988" cy="100187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100" d="100"/>
          <a:sy n="100" d="100"/>
        </p:scale>
        <p:origin x="-516" y="6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24575D-EB4C-4D1F-A070-A23453727E6C}" type="doc">
      <dgm:prSet loTypeId="urn:microsoft.com/office/officeart/2005/8/layout/cycle7" loCatId="cycle" qsTypeId="urn:microsoft.com/office/officeart/2005/8/quickstyle/3d7" qsCatId="3D" csTypeId="urn:microsoft.com/office/officeart/2005/8/colors/accent1_2" csCatId="accent1" phldr="1"/>
      <dgm:spPr/>
      <dgm:t>
        <a:bodyPr/>
        <a:lstStyle/>
        <a:p>
          <a:pPr rtl="1"/>
          <a:endParaRPr lang="he-IL"/>
        </a:p>
      </dgm:t>
    </dgm:pt>
    <dgm:pt modelId="{9F4FFDF3-DC79-4D53-AD35-AD8EC4F49F6D}">
      <dgm:prSet phldrT="[טקסט]"/>
      <dgm:spPr/>
      <dgm:t>
        <a:bodyPr/>
        <a:lstStyle/>
        <a:p>
          <a:pPr rtl="1"/>
          <a:r>
            <a:rPr lang="he-IL" b="1" dirty="0" smtClean="0"/>
            <a:t>אינטראקציה</a:t>
          </a:r>
          <a:endParaRPr lang="he-IL" b="1" dirty="0"/>
        </a:p>
      </dgm:t>
    </dgm:pt>
    <dgm:pt modelId="{8F3E31DC-1F8D-45DE-8560-A89E2C266AB3}" type="parTrans" cxnId="{DC2CB97A-4B22-4952-8025-A921A6E29923}">
      <dgm:prSet/>
      <dgm:spPr/>
      <dgm:t>
        <a:bodyPr/>
        <a:lstStyle/>
        <a:p>
          <a:pPr rtl="1"/>
          <a:endParaRPr lang="he-IL"/>
        </a:p>
      </dgm:t>
    </dgm:pt>
    <dgm:pt modelId="{7D92222A-4D8C-413F-BDCA-32E2616A6AFF}" type="sibTrans" cxnId="{DC2CB97A-4B22-4952-8025-A921A6E29923}">
      <dgm:prSet/>
      <dgm:spPr/>
      <dgm:t>
        <a:bodyPr/>
        <a:lstStyle/>
        <a:p>
          <a:pPr rtl="1"/>
          <a:endParaRPr lang="he-IL" dirty="0"/>
        </a:p>
      </dgm:t>
    </dgm:pt>
    <dgm:pt modelId="{3786F322-7BED-4587-84B0-9F9FA793C227}">
      <dgm:prSet phldrT="[טקסט]"/>
      <dgm:spPr/>
      <dgm:t>
        <a:bodyPr/>
        <a:lstStyle/>
        <a:p>
          <a:pPr rtl="1"/>
          <a:r>
            <a:rPr lang="he-IL" b="1" dirty="0" smtClean="0"/>
            <a:t>חינוכית</a:t>
          </a:r>
          <a:endParaRPr lang="he-IL" b="1" dirty="0"/>
        </a:p>
      </dgm:t>
    </dgm:pt>
    <dgm:pt modelId="{5DE28889-DD50-4391-87F7-AD0E96D40DDD}" type="parTrans" cxnId="{4B76A88B-93D0-4F99-B1D0-551B5E10943A}">
      <dgm:prSet/>
      <dgm:spPr/>
      <dgm:t>
        <a:bodyPr/>
        <a:lstStyle/>
        <a:p>
          <a:pPr rtl="1"/>
          <a:endParaRPr lang="he-IL"/>
        </a:p>
      </dgm:t>
    </dgm:pt>
    <dgm:pt modelId="{37912633-3ADC-4132-98C9-075CDD18A0F0}" type="sibTrans" cxnId="{4B76A88B-93D0-4F99-B1D0-551B5E10943A}">
      <dgm:prSet/>
      <dgm:spPr/>
      <dgm:t>
        <a:bodyPr/>
        <a:lstStyle/>
        <a:p>
          <a:pPr rtl="1"/>
          <a:endParaRPr lang="he-IL" dirty="0"/>
        </a:p>
      </dgm:t>
    </dgm:pt>
    <dgm:pt modelId="{3436986D-E314-41FB-831F-3C8F18476FFF}">
      <dgm:prSet phldrT="[טקסט]"/>
      <dgm:spPr/>
      <dgm:t>
        <a:bodyPr/>
        <a:lstStyle/>
        <a:p>
          <a:pPr rtl="1"/>
          <a:r>
            <a:rPr lang="he-IL" b="1" dirty="0" smtClean="0"/>
            <a:t>משמעותית</a:t>
          </a:r>
          <a:endParaRPr lang="he-IL" b="1" dirty="0"/>
        </a:p>
      </dgm:t>
    </dgm:pt>
    <dgm:pt modelId="{88B182F0-855B-47A1-B943-4C92F9596525}" type="parTrans" cxnId="{118A991A-E5D0-4EF7-897E-A3A32497772F}">
      <dgm:prSet/>
      <dgm:spPr/>
      <dgm:t>
        <a:bodyPr/>
        <a:lstStyle/>
        <a:p>
          <a:pPr rtl="1"/>
          <a:endParaRPr lang="he-IL"/>
        </a:p>
      </dgm:t>
    </dgm:pt>
    <dgm:pt modelId="{EABE5B6D-0C7B-45BD-B149-BD52505D3909}" type="sibTrans" cxnId="{118A991A-E5D0-4EF7-897E-A3A32497772F}">
      <dgm:prSet/>
      <dgm:spPr/>
      <dgm:t>
        <a:bodyPr/>
        <a:lstStyle/>
        <a:p>
          <a:pPr rtl="1"/>
          <a:endParaRPr lang="he-IL" dirty="0"/>
        </a:p>
      </dgm:t>
    </dgm:pt>
    <dgm:pt modelId="{76AA4272-82B5-4941-8B46-1E1EC4C059A2}" type="pres">
      <dgm:prSet presAssocID="{1624575D-EB4C-4D1F-A070-A23453727E6C}" presName="Name0" presStyleCnt="0">
        <dgm:presLayoutVars>
          <dgm:dir/>
          <dgm:resizeHandles val="exact"/>
        </dgm:presLayoutVars>
      </dgm:prSet>
      <dgm:spPr/>
      <dgm:t>
        <a:bodyPr/>
        <a:lstStyle/>
        <a:p>
          <a:pPr rtl="1"/>
          <a:endParaRPr lang="he-IL"/>
        </a:p>
      </dgm:t>
    </dgm:pt>
    <dgm:pt modelId="{BB0CC456-D24A-40CE-B47C-B9D2815D1561}" type="pres">
      <dgm:prSet presAssocID="{9F4FFDF3-DC79-4D53-AD35-AD8EC4F49F6D}" presName="node" presStyleLbl="node1" presStyleIdx="0" presStyleCnt="3" custRadScaleRad="89736" custRadScaleInc="4754">
        <dgm:presLayoutVars>
          <dgm:bulletEnabled val="1"/>
        </dgm:presLayoutVars>
      </dgm:prSet>
      <dgm:spPr/>
      <dgm:t>
        <a:bodyPr/>
        <a:lstStyle/>
        <a:p>
          <a:pPr rtl="1"/>
          <a:endParaRPr lang="he-IL"/>
        </a:p>
      </dgm:t>
    </dgm:pt>
    <dgm:pt modelId="{24543A10-A944-4217-AB2E-AF55DA50D479}" type="pres">
      <dgm:prSet presAssocID="{7D92222A-4D8C-413F-BDCA-32E2616A6AFF}" presName="sibTrans" presStyleLbl="sibTrans2D1" presStyleIdx="0" presStyleCnt="3"/>
      <dgm:spPr/>
      <dgm:t>
        <a:bodyPr/>
        <a:lstStyle/>
        <a:p>
          <a:pPr rtl="1"/>
          <a:endParaRPr lang="he-IL"/>
        </a:p>
      </dgm:t>
    </dgm:pt>
    <dgm:pt modelId="{EAB6AA2F-4CD5-4D0B-AAC7-E74139553CF6}" type="pres">
      <dgm:prSet presAssocID="{7D92222A-4D8C-413F-BDCA-32E2616A6AFF}" presName="connectorText" presStyleLbl="sibTrans2D1" presStyleIdx="0" presStyleCnt="3"/>
      <dgm:spPr/>
      <dgm:t>
        <a:bodyPr/>
        <a:lstStyle/>
        <a:p>
          <a:pPr rtl="1"/>
          <a:endParaRPr lang="he-IL"/>
        </a:p>
      </dgm:t>
    </dgm:pt>
    <dgm:pt modelId="{FC147E04-2D70-445C-883F-9C85126F219D}" type="pres">
      <dgm:prSet presAssocID="{3786F322-7BED-4587-84B0-9F9FA793C227}" presName="node" presStyleLbl="node1" presStyleIdx="1" presStyleCnt="3">
        <dgm:presLayoutVars>
          <dgm:bulletEnabled val="1"/>
        </dgm:presLayoutVars>
      </dgm:prSet>
      <dgm:spPr/>
      <dgm:t>
        <a:bodyPr/>
        <a:lstStyle/>
        <a:p>
          <a:pPr rtl="1"/>
          <a:endParaRPr lang="he-IL"/>
        </a:p>
      </dgm:t>
    </dgm:pt>
    <dgm:pt modelId="{D3434BA5-6803-438C-9C64-3690311E5E55}" type="pres">
      <dgm:prSet presAssocID="{37912633-3ADC-4132-98C9-075CDD18A0F0}" presName="sibTrans" presStyleLbl="sibTrans2D1" presStyleIdx="1" presStyleCnt="3"/>
      <dgm:spPr/>
      <dgm:t>
        <a:bodyPr/>
        <a:lstStyle/>
        <a:p>
          <a:pPr rtl="1"/>
          <a:endParaRPr lang="he-IL"/>
        </a:p>
      </dgm:t>
    </dgm:pt>
    <dgm:pt modelId="{A5D6011B-1FD3-4B53-B875-32D8FB91003D}" type="pres">
      <dgm:prSet presAssocID="{37912633-3ADC-4132-98C9-075CDD18A0F0}" presName="connectorText" presStyleLbl="sibTrans2D1" presStyleIdx="1" presStyleCnt="3"/>
      <dgm:spPr/>
      <dgm:t>
        <a:bodyPr/>
        <a:lstStyle/>
        <a:p>
          <a:pPr rtl="1"/>
          <a:endParaRPr lang="he-IL"/>
        </a:p>
      </dgm:t>
    </dgm:pt>
    <dgm:pt modelId="{F237E8F7-58D7-45B6-B31D-32470960AB78}" type="pres">
      <dgm:prSet presAssocID="{3436986D-E314-41FB-831F-3C8F18476FFF}" presName="node" presStyleLbl="node1" presStyleIdx="2" presStyleCnt="3">
        <dgm:presLayoutVars>
          <dgm:bulletEnabled val="1"/>
        </dgm:presLayoutVars>
      </dgm:prSet>
      <dgm:spPr/>
      <dgm:t>
        <a:bodyPr/>
        <a:lstStyle/>
        <a:p>
          <a:pPr rtl="1"/>
          <a:endParaRPr lang="he-IL"/>
        </a:p>
      </dgm:t>
    </dgm:pt>
    <dgm:pt modelId="{58167444-1F72-4ED8-A466-A533BC152E0B}" type="pres">
      <dgm:prSet presAssocID="{EABE5B6D-0C7B-45BD-B149-BD52505D3909}" presName="sibTrans" presStyleLbl="sibTrans2D1" presStyleIdx="2" presStyleCnt="3"/>
      <dgm:spPr/>
      <dgm:t>
        <a:bodyPr/>
        <a:lstStyle/>
        <a:p>
          <a:pPr rtl="1"/>
          <a:endParaRPr lang="he-IL"/>
        </a:p>
      </dgm:t>
    </dgm:pt>
    <dgm:pt modelId="{65EE73D3-3174-4369-AC15-1BD6E2383A81}" type="pres">
      <dgm:prSet presAssocID="{EABE5B6D-0C7B-45BD-B149-BD52505D3909}" presName="connectorText" presStyleLbl="sibTrans2D1" presStyleIdx="2" presStyleCnt="3"/>
      <dgm:spPr/>
      <dgm:t>
        <a:bodyPr/>
        <a:lstStyle/>
        <a:p>
          <a:pPr rtl="1"/>
          <a:endParaRPr lang="he-IL"/>
        </a:p>
      </dgm:t>
    </dgm:pt>
  </dgm:ptLst>
  <dgm:cxnLst>
    <dgm:cxn modelId="{33F2768B-B04F-4B56-841A-69D35CA521CF}" type="presOf" srcId="{EABE5B6D-0C7B-45BD-B149-BD52505D3909}" destId="{58167444-1F72-4ED8-A466-A533BC152E0B}" srcOrd="0" destOrd="0" presId="urn:microsoft.com/office/officeart/2005/8/layout/cycle7"/>
    <dgm:cxn modelId="{118A991A-E5D0-4EF7-897E-A3A32497772F}" srcId="{1624575D-EB4C-4D1F-A070-A23453727E6C}" destId="{3436986D-E314-41FB-831F-3C8F18476FFF}" srcOrd="2" destOrd="0" parTransId="{88B182F0-855B-47A1-B943-4C92F9596525}" sibTransId="{EABE5B6D-0C7B-45BD-B149-BD52505D3909}"/>
    <dgm:cxn modelId="{F283C614-E1DF-4ABC-8343-C7011071769C}" type="presOf" srcId="{9F4FFDF3-DC79-4D53-AD35-AD8EC4F49F6D}" destId="{BB0CC456-D24A-40CE-B47C-B9D2815D1561}" srcOrd="0" destOrd="0" presId="urn:microsoft.com/office/officeart/2005/8/layout/cycle7"/>
    <dgm:cxn modelId="{4890B651-4E6A-4818-AD30-204CEBBA4895}" type="presOf" srcId="{3786F322-7BED-4587-84B0-9F9FA793C227}" destId="{FC147E04-2D70-445C-883F-9C85126F219D}" srcOrd="0" destOrd="0" presId="urn:microsoft.com/office/officeart/2005/8/layout/cycle7"/>
    <dgm:cxn modelId="{F72A155C-5B34-4BF1-B1E6-672BA118BA3E}" type="presOf" srcId="{7D92222A-4D8C-413F-BDCA-32E2616A6AFF}" destId="{EAB6AA2F-4CD5-4D0B-AAC7-E74139553CF6}" srcOrd="1" destOrd="0" presId="urn:microsoft.com/office/officeart/2005/8/layout/cycle7"/>
    <dgm:cxn modelId="{4B76A88B-93D0-4F99-B1D0-551B5E10943A}" srcId="{1624575D-EB4C-4D1F-A070-A23453727E6C}" destId="{3786F322-7BED-4587-84B0-9F9FA793C227}" srcOrd="1" destOrd="0" parTransId="{5DE28889-DD50-4391-87F7-AD0E96D40DDD}" sibTransId="{37912633-3ADC-4132-98C9-075CDD18A0F0}"/>
    <dgm:cxn modelId="{64E30BAF-B6E7-4534-83EF-87A0E91ACAB3}" type="presOf" srcId="{3436986D-E314-41FB-831F-3C8F18476FFF}" destId="{F237E8F7-58D7-45B6-B31D-32470960AB78}" srcOrd="0" destOrd="0" presId="urn:microsoft.com/office/officeart/2005/8/layout/cycle7"/>
    <dgm:cxn modelId="{179ABFBE-F318-441D-B9A1-7FA706629390}" type="presOf" srcId="{EABE5B6D-0C7B-45BD-B149-BD52505D3909}" destId="{65EE73D3-3174-4369-AC15-1BD6E2383A81}" srcOrd="1" destOrd="0" presId="urn:microsoft.com/office/officeart/2005/8/layout/cycle7"/>
    <dgm:cxn modelId="{7708131C-2C84-4B02-B18F-D434EE1666E5}" type="presOf" srcId="{37912633-3ADC-4132-98C9-075CDD18A0F0}" destId="{D3434BA5-6803-438C-9C64-3690311E5E55}" srcOrd="0" destOrd="0" presId="urn:microsoft.com/office/officeart/2005/8/layout/cycle7"/>
    <dgm:cxn modelId="{6E6CF985-BEA1-4483-9BBC-7F6D11D50202}" type="presOf" srcId="{1624575D-EB4C-4D1F-A070-A23453727E6C}" destId="{76AA4272-82B5-4941-8B46-1E1EC4C059A2}" srcOrd="0" destOrd="0" presId="urn:microsoft.com/office/officeart/2005/8/layout/cycle7"/>
    <dgm:cxn modelId="{B01343CE-868B-4135-B37D-8B2BD44EFC53}" type="presOf" srcId="{7D92222A-4D8C-413F-BDCA-32E2616A6AFF}" destId="{24543A10-A944-4217-AB2E-AF55DA50D479}" srcOrd="0" destOrd="0" presId="urn:microsoft.com/office/officeart/2005/8/layout/cycle7"/>
    <dgm:cxn modelId="{5B365330-AFFE-45DC-89BC-9EFEFE4BA341}" type="presOf" srcId="{37912633-3ADC-4132-98C9-075CDD18A0F0}" destId="{A5D6011B-1FD3-4B53-B875-32D8FB91003D}" srcOrd="1" destOrd="0" presId="urn:microsoft.com/office/officeart/2005/8/layout/cycle7"/>
    <dgm:cxn modelId="{DC2CB97A-4B22-4952-8025-A921A6E29923}" srcId="{1624575D-EB4C-4D1F-A070-A23453727E6C}" destId="{9F4FFDF3-DC79-4D53-AD35-AD8EC4F49F6D}" srcOrd="0" destOrd="0" parTransId="{8F3E31DC-1F8D-45DE-8560-A89E2C266AB3}" sibTransId="{7D92222A-4D8C-413F-BDCA-32E2616A6AFF}"/>
    <dgm:cxn modelId="{3D362B78-32CF-44AC-B113-787C7FE392AC}" type="presParOf" srcId="{76AA4272-82B5-4941-8B46-1E1EC4C059A2}" destId="{BB0CC456-D24A-40CE-B47C-B9D2815D1561}" srcOrd="0" destOrd="0" presId="urn:microsoft.com/office/officeart/2005/8/layout/cycle7"/>
    <dgm:cxn modelId="{9D5F4962-931B-4379-91EC-97659C88B029}" type="presParOf" srcId="{76AA4272-82B5-4941-8B46-1E1EC4C059A2}" destId="{24543A10-A944-4217-AB2E-AF55DA50D479}" srcOrd="1" destOrd="0" presId="urn:microsoft.com/office/officeart/2005/8/layout/cycle7"/>
    <dgm:cxn modelId="{B7BFCD63-E64A-4C31-88AD-1DAF41EC1568}" type="presParOf" srcId="{24543A10-A944-4217-AB2E-AF55DA50D479}" destId="{EAB6AA2F-4CD5-4D0B-AAC7-E74139553CF6}" srcOrd="0" destOrd="0" presId="urn:microsoft.com/office/officeart/2005/8/layout/cycle7"/>
    <dgm:cxn modelId="{A761D7B8-0C1B-47FB-903E-3E367E315595}" type="presParOf" srcId="{76AA4272-82B5-4941-8B46-1E1EC4C059A2}" destId="{FC147E04-2D70-445C-883F-9C85126F219D}" srcOrd="2" destOrd="0" presId="urn:microsoft.com/office/officeart/2005/8/layout/cycle7"/>
    <dgm:cxn modelId="{D352FDA6-53E5-4C88-8F36-F43C029EF4F5}" type="presParOf" srcId="{76AA4272-82B5-4941-8B46-1E1EC4C059A2}" destId="{D3434BA5-6803-438C-9C64-3690311E5E55}" srcOrd="3" destOrd="0" presId="urn:microsoft.com/office/officeart/2005/8/layout/cycle7"/>
    <dgm:cxn modelId="{6CC69958-E98A-4CC9-9744-98D8BD6937D9}" type="presParOf" srcId="{D3434BA5-6803-438C-9C64-3690311E5E55}" destId="{A5D6011B-1FD3-4B53-B875-32D8FB91003D}" srcOrd="0" destOrd="0" presId="urn:microsoft.com/office/officeart/2005/8/layout/cycle7"/>
    <dgm:cxn modelId="{1978977A-D60B-4B2C-AFCB-B000E17E95A7}" type="presParOf" srcId="{76AA4272-82B5-4941-8B46-1E1EC4C059A2}" destId="{F237E8F7-58D7-45B6-B31D-32470960AB78}" srcOrd="4" destOrd="0" presId="urn:microsoft.com/office/officeart/2005/8/layout/cycle7"/>
    <dgm:cxn modelId="{BBE7925A-96B3-4EDB-A231-CF3AB9776862}" type="presParOf" srcId="{76AA4272-82B5-4941-8B46-1E1EC4C059A2}" destId="{58167444-1F72-4ED8-A466-A533BC152E0B}" srcOrd="5" destOrd="0" presId="urn:microsoft.com/office/officeart/2005/8/layout/cycle7"/>
    <dgm:cxn modelId="{75A3B4A9-DB22-49A4-AEC7-97BF8B437F0F}" type="presParOf" srcId="{58167444-1F72-4ED8-A466-A533BC152E0B}" destId="{65EE73D3-3174-4369-AC15-1BD6E2383A81}" srcOrd="0" destOrd="0" presId="urn:microsoft.com/office/officeart/2005/8/layout/cycle7"/>
  </dgm:cxnLst>
  <dgm:bg>
    <a:solidFill>
      <a:srgbClr val="002060"/>
    </a:solidFill>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0CC456-D24A-40CE-B47C-B9D2815D1561}">
      <dsp:nvSpPr>
        <dsp:cNvPr id="0" name=""/>
        <dsp:cNvSpPr/>
      </dsp:nvSpPr>
      <dsp:spPr>
        <a:xfrm>
          <a:off x="1918918" y="346834"/>
          <a:ext cx="2208159" cy="1104079"/>
        </a:xfrm>
        <a:prstGeom prst="roundRect">
          <a:avLst>
            <a:gd name="adj" fmla="val 10000"/>
          </a:avLst>
        </a:prstGeom>
        <a:solidFill>
          <a:schemeClr val="accent1">
            <a:hueOff val="0"/>
            <a:satOff val="0"/>
            <a:lumOff val="0"/>
            <a:alphaOff val="0"/>
          </a:schemeClr>
        </a:solidFill>
        <a:ln>
          <a:noFill/>
        </a:ln>
        <a:effectLst>
          <a:outerShdw blurRad="50800" dist="250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he-IL" sz="3300" b="1" kern="1200" dirty="0" smtClean="0"/>
            <a:t>אינטראקציה</a:t>
          </a:r>
          <a:endParaRPr lang="he-IL" sz="3300" b="1" kern="1200" dirty="0"/>
        </a:p>
      </dsp:txBody>
      <dsp:txXfrm>
        <a:off x="1918918" y="346834"/>
        <a:ext cx="2208159" cy="1104079"/>
      </dsp:txXfrm>
    </dsp:sp>
    <dsp:sp modelId="{24543A10-A944-4217-AB2E-AF55DA50D479}">
      <dsp:nvSpPr>
        <dsp:cNvPr id="0" name=""/>
        <dsp:cNvSpPr/>
      </dsp:nvSpPr>
      <dsp:spPr>
        <a:xfrm rot="3571981">
          <a:off x="3312110" y="2175847"/>
          <a:ext cx="1151507" cy="386427"/>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50800" dist="20000" dir="5400000" rotWithShape="0">
            <a:srgbClr val="000000">
              <a:alpha val="42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dirty="0"/>
        </a:p>
      </dsp:txBody>
      <dsp:txXfrm rot="3571981">
        <a:off x="3312110" y="2175847"/>
        <a:ext cx="1151507" cy="386427"/>
      </dsp:txXfrm>
    </dsp:sp>
    <dsp:sp modelId="{FC147E04-2D70-445C-883F-9C85126F219D}">
      <dsp:nvSpPr>
        <dsp:cNvPr id="0" name=""/>
        <dsp:cNvSpPr/>
      </dsp:nvSpPr>
      <dsp:spPr>
        <a:xfrm>
          <a:off x="3648650" y="3287207"/>
          <a:ext cx="2208159" cy="1104079"/>
        </a:xfrm>
        <a:prstGeom prst="roundRect">
          <a:avLst>
            <a:gd name="adj" fmla="val 10000"/>
          </a:avLst>
        </a:prstGeom>
        <a:solidFill>
          <a:schemeClr val="accent1">
            <a:hueOff val="0"/>
            <a:satOff val="0"/>
            <a:lumOff val="0"/>
            <a:alphaOff val="0"/>
          </a:schemeClr>
        </a:solidFill>
        <a:ln>
          <a:noFill/>
        </a:ln>
        <a:effectLst>
          <a:outerShdw blurRad="50800" dist="250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he-IL" sz="3300" b="1" kern="1200" dirty="0" smtClean="0"/>
            <a:t>חינוכית</a:t>
          </a:r>
          <a:endParaRPr lang="he-IL" sz="3300" b="1" kern="1200" dirty="0"/>
        </a:p>
      </dsp:txBody>
      <dsp:txXfrm>
        <a:off x="3648650" y="3287207"/>
        <a:ext cx="2208159" cy="1104079"/>
      </dsp:txXfrm>
    </dsp:sp>
    <dsp:sp modelId="{D3434BA5-6803-438C-9C64-3690311E5E55}">
      <dsp:nvSpPr>
        <dsp:cNvPr id="0" name=""/>
        <dsp:cNvSpPr/>
      </dsp:nvSpPr>
      <dsp:spPr>
        <a:xfrm rot="10800000">
          <a:off x="2353204" y="3646033"/>
          <a:ext cx="1151507" cy="386427"/>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50800" dist="20000" dir="5400000" rotWithShape="0">
            <a:srgbClr val="000000">
              <a:alpha val="42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dirty="0"/>
        </a:p>
      </dsp:txBody>
      <dsp:txXfrm rot="10800000">
        <a:off x="2353204" y="3646033"/>
        <a:ext cx="1151507" cy="386427"/>
      </dsp:txXfrm>
    </dsp:sp>
    <dsp:sp modelId="{F237E8F7-58D7-45B6-B31D-32470960AB78}">
      <dsp:nvSpPr>
        <dsp:cNvPr id="0" name=""/>
        <dsp:cNvSpPr/>
      </dsp:nvSpPr>
      <dsp:spPr>
        <a:xfrm>
          <a:off x="1106" y="3287207"/>
          <a:ext cx="2208159" cy="1104079"/>
        </a:xfrm>
        <a:prstGeom prst="roundRect">
          <a:avLst>
            <a:gd name="adj" fmla="val 10000"/>
          </a:avLst>
        </a:prstGeom>
        <a:solidFill>
          <a:schemeClr val="accent1">
            <a:hueOff val="0"/>
            <a:satOff val="0"/>
            <a:lumOff val="0"/>
            <a:alphaOff val="0"/>
          </a:schemeClr>
        </a:solidFill>
        <a:ln>
          <a:noFill/>
        </a:ln>
        <a:effectLst>
          <a:outerShdw blurRad="50800" dist="25000" dir="5400000" rotWithShape="0">
            <a:srgbClr val="000000">
              <a:alpha val="40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he-IL" sz="3300" b="1" kern="1200" dirty="0" smtClean="0"/>
            <a:t>משמעותית</a:t>
          </a:r>
          <a:endParaRPr lang="he-IL" sz="3300" b="1" kern="1200" dirty="0"/>
        </a:p>
      </dsp:txBody>
      <dsp:txXfrm>
        <a:off x="1106" y="3287207"/>
        <a:ext cx="2208159" cy="1104079"/>
      </dsp:txXfrm>
    </dsp:sp>
    <dsp:sp modelId="{58167444-1F72-4ED8-A466-A533BC152E0B}">
      <dsp:nvSpPr>
        <dsp:cNvPr id="0" name=""/>
        <dsp:cNvSpPr/>
      </dsp:nvSpPr>
      <dsp:spPr>
        <a:xfrm rot="18186826">
          <a:off x="1488338" y="2175847"/>
          <a:ext cx="1151507" cy="386427"/>
        </a:xfrm>
        <a:prstGeom prst="leftRightArrow">
          <a:avLst>
            <a:gd name="adj1" fmla="val 60000"/>
            <a:gd name="adj2" fmla="val 50000"/>
          </a:avLst>
        </a:prstGeom>
        <a:solidFill>
          <a:schemeClr val="accent1">
            <a:tint val="60000"/>
            <a:hueOff val="0"/>
            <a:satOff val="0"/>
            <a:lumOff val="0"/>
            <a:alphaOff val="0"/>
          </a:schemeClr>
        </a:solidFill>
        <a:ln>
          <a:noFill/>
        </a:ln>
        <a:effectLst>
          <a:outerShdw blurRad="50800" dist="20000" dir="5400000" rotWithShape="0">
            <a:srgbClr val="000000">
              <a:alpha val="42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dirty="0"/>
        </a:p>
      </dsp:txBody>
      <dsp:txXfrm rot="18186826">
        <a:off x="1488338" y="2175847"/>
        <a:ext cx="1151507" cy="38642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sz="quarter" idx="1"/>
          </p:nvPr>
        </p:nvSpPr>
        <p:spPr>
          <a:xfrm>
            <a:off x="3900488" y="0"/>
            <a:ext cx="2982912" cy="501650"/>
          </a:xfrm>
          <a:prstGeom prst="rect">
            <a:avLst/>
          </a:prstGeom>
        </p:spPr>
        <p:txBody>
          <a:bodyPr vert="horz" lIns="91440" tIns="45720" rIns="91440" bIns="45720" rtlCol="0"/>
          <a:lstStyle>
            <a:lvl1pPr algn="r">
              <a:defRPr sz="1200"/>
            </a:lvl1pPr>
          </a:lstStyle>
          <a:p>
            <a:fld id="{1D1810FE-5C62-40A4-B23A-A3F87DF48281}" type="datetimeFigureOut">
              <a:rPr lang="en-US" smtClean="0"/>
              <a:t>10/1/2014</a:t>
            </a:fld>
            <a:endParaRPr lang="en-US"/>
          </a:p>
        </p:txBody>
      </p:sp>
      <p:sp>
        <p:nvSpPr>
          <p:cNvPr id="4" name="מציין מיקום של כותרת תחתונה 3"/>
          <p:cNvSpPr>
            <a:spLocks noGrp="1"/>
          </p:cNvSpPr>
          <p:nvPr>
            <p:ph type="ftr" sz="quarter" idx="2"/>
          </p:nvPr>
        </p:nvSpPr>
        <p:spPr>
          <a:xfrm>
            <a:off x="0" y="9515475"/>
            <a:ext cx="2982913" cy="501650"/>
          </a:xfrm>
          <a:prstGeom prst="rect">
            <a:avLst/>
          </a:prstGeom>
        </p:spPr>
        <p:txBody>
          <a:bodyPr vert="horz" lIns="91440" tIns="45720" rIns="91440" bIns="45720" rtlCol="0" anchor="b"/>
          <a:lstStyle>
            <a:lvl1pPr algn="l">
              <a:defRPr sz="1200"/>
            </a:lvl1pPr>
          </a:lstStyle>
          <a:p>
            <a:endParaRPr lang="en-US"/>
          </a:p>
        </p:txBody>
      </p:sp>
      <p:sp>
        <p:nvSpPr>
          <p:cNvPr id="5" name="מציין מיקום של מספר שקופית 4"/>
          <p:cNvSpPr>
            <a:spLocks noGrp="1"/>
          </p:cNvSpPr>
          <p:nvPr>
            <p:ph type="sldNum" sz="quarter" idx="3"/>
          </p:nvPr>
        </p:nvSpPr>
        <p:spPr>
          <a:xfrm>
            <a:off x="3900488" y="9515475"/>
            <a:ext cx="2982912" cy="501650"/>
          </a:xfrm>
          <a:prstGeom prst="rect">
            <a:avLst/>
          </a:prstGeom>
        </p:spPr>
        <p:txBody>
          <a:bodyPr vert="horz" lIns="91440" tIns="45720" rIns="91440" bIns="45720" rtlCol="0" anchor="b"/>
          <a:lstStyle>
            <a:lvl1pPr algn="r">
              <a:defRPr sz="1200"/>
            </a:lvl1pPr>
          </a:lstStyle>
          <a:p>
            <a:fld id="{79AD4568-23A9-49AC-B502-5DAB7493C05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83495" cy="500936"/>
          </a:xfrm>
          <a:prstGeom prst="rect">
            <a:avLst/>
          </a:prstGeom>
        </p:spPr>
        <p:txBody>
          <a:bodyPr vert="horz" lIns="96588" tIns="48294" rIns="96588" bIns="48294" rtlCol="0"/>
          <a:lstStyle>
            <a:lvl1pPr algn="l">
              <a:defRPr sz="1300"/>
            </a:lvl1pPr>
          </a:lstStyle>
          <a:p>
            <a:endParaRPr lang="en-US"/>
          </a:p>
        </p:txBody>
      </p:sp>
      <p:sp>
        <p:nvSpPr>
          <p:cNvPr id="3" name="מציין מיקום של תאריך 2"/>
          <p:cNvSpPr>
            <a:spLocks noGrp="1"/>
          </p:cNvSpPr>
          <p:nvPr>
            <p:ph type="dt" idx="1"/>
          </p:nvPr>
        </p:nvSpPr>
        <p:spPr>
          <a:xfrm>
            <a:off x="3899900" y="0"/>
            <a:ext cx="2983495" cy="500936"/>
          </a:xfrm>
          <a:prstGeom prst="rect">
            <a:avLst/>
          </a:prstGeom>
        </p:spPr>
        <p:txBody>
          <a:bodyPr vert="horz" lIns="96588" tIns="48294" rIns="96588" bIns="48294" rtlCol="0"/>
          <a:lstStyle>
            <a:lvl1pPr algn="r">
              <a:defRPr sz="1300"/>
            </a:lvl1pPr>
          </a:lstStyle>
          <a:p>
            <a:fld id="{4B704BD9-734A-4FE8-BEDC-4A3A3D7475B3}" type="datetimeFigureOut">
              <a:rPr lang="en-US" smtClean="0"/>
              <a:pPr/>
              <a:t>10/1/2014</a:t>
            </a:fld>
            <a:endParaRPr lang="en-US"/>
          </a:p>
        </p:txBody>
      </p:sp>
      <p:sp>
        <p:nvSpPr>
          <p:cNvPr id="4" name="מציין מיקום של תמונת שקופית 3"/>
          <p:cNvSpPr>
            <a:spLocks noGrp="1" noRot="1" noChangeAspect="1"/>
          </p:cNvSpPr>
          <p:nvPr>
            <p:ph type="sldImg" idx="2"/>
          </p:nvPr>
        </p:nvSpPr>
        <p:spPr>
          <a:xfrm>
            <a:off x="938213" y="750888"/>
            <a:ext cx="5008562" cy="3757612"/>
          </a:xfrm>
          <a:prstGeom prst="rect">
            <a:avLst/>
          </a:prstGeom>
          <a:noFill/>
          <a:ln w="12700">
            <a:solidFill>
              <a:prstClr val="black"/>
            </a:solidFill>
          </a:ln>
        </p:spPr>
        <p:txBody>
          <a:bodyPr vert="horz" lIns="96588" tIns="48294" rIns="96588" bIns="48294" rtlCol="0" anchor="ctr"/>
          <a:lstStyle/>
          <a:p>
            <a:endParaRPr lang="en-US"/>
          </a:p>
        </p:txBody>
      </p:sp>
      <p:sp>
        <p:nvSpPr>
          <p:cNvPr id="5" name="מציין מיקום של הערות 4"/>
          <p:cNvSpPr>
            <a:spLocks noGrp="1"/>
          </p:cNvSpPr>
          <p:nvPr>
            <p:ph type="body" sz="quarter" idx="3"/>
          </p:nvPr>
        </p:nvSpPr>
        <p:spPr>
          <a:xfrm>
            <a:off x="688499" y="4758889"/>
            <a:ext cx="5507990" cy="4508421"/>
          </a:xfrm>
          <a:prstGeom prst="rect">
            <a:avLst/>
          </a:prstGeom>
        </p:spPr>
        <p:txBody>
          <a:bodyPr vert="horz" lIns="96588" tIns="48294" rIns="96588" bIns="48294"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9516038"/>
            <a:ext cx="2983495" cy="500936"/>
          </a:xfrm>
          <a:prstGeom prst="rect">
            <a:avLst/>
          </a:prstGeom>
        </p:spPr>
        <p:txBody>
          <a:bodyPr vert="horz" lIns="96588" tIns="48294" rIns="96588" bIns="48294" rtlCol="0" anchor="b"/>
          <a:lstStyle>
            <a:lvl1pPr algn="l">
              <a:defRPr sz="1300"/>
            </a:lvl1pPr>
          </a:lstStyle>
          <a:p>
            <a:endParaRPr lang="en-US"/>
          </a:p>
        </p:txBody>
      </p:sp>
      <p:sp>
        <p:nvSpPr>
          <p:cNvPr id="7" name="מציין מיקום של מספר שקופית 6"/>
          <p:cNvSpPr>
            <a:spLocks noGrp="1"/>
          </p:cNvSpPr>
          <p:nvPr>
            <p:ph type="sldNum" sz="quarter" idx="5"/>
          </p:nvPr>
        </p:nvSpPr>
        <p:spPr>
          <a:xfrm>
            <a:off x="3899900" y="9516038"/>
            <a:ext cx="2983495" cy="500936"/>
          </a:xfrm>
          <a:prstGeom prst="rect">
            <a:avLst/>
          </a:prstGeom>
        </p:spPr>
        <p:txBody>
          <a:bodyPr vert="horz" lIns="96588" tIns="48294" rIns="96588" bIns="48294" rtlCol="0" anchor="b"/>
          <a:lstStyle>
            <a:lvl1pPr algn="r">
              <a:defRPr sz="1300"/>
            </a:lvl1pPr>
          </a:lstStyle>
          <a:p>
            <a:fld id="{3CF3FC62-780F-4C06-A54E-8506E455F9DB}" type="slidenum">
              <a:rPr lang="en-US" smtClean="0"/>
              <a:pPr/>
              <a:t>‹#›</a:t>
            </a:fld>
            <a:endParaRPr lang="en-US"/>
          </a:p>
        </p:txBody>
      </p:sp>
    </p:spTree>
    <p:extLst>
      <p:ext uri="{BB962C8B-B14F-4D97-AF65-F5344CB8AC3E}">
        <p14:creationId xmlns:p14="http://schemas.microsoft.com/office/powerpoint/2010/main" xmlns="" val="1352021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4" name="מלבן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מלבן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מחבר ישר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מחבר ישר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מחבר ישר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מחבר ישר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מחבר ישר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מחבר ישר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מלבן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אליפסה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אליפסה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אליפסה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אליפסה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אליפסה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כותרת 7"/>
          <p:cNvSpPr>
            <a:spLocks noGrp="1"/>
          </p:cNvSpPr>
          <p:nvPr>
            <p:ph type="ctrTitle"/>
          </p:nvPr>
        </p:nvSpPr>
        <p:spPr>
          <a:xfrm>
            <a:off x="2286000" y="3124200"/>
            <a:ext cx="6172200" cy="1894362"/>
          </a:xfrm>
        </p:spPr>
        <p:txBody>
          <a:bodyPr/>
          <a:lstStyle>
            <a:lvl1pPr>
              <a:defRPr b="1"/>
            </a:lvl1pPr>
          </a:lstStyle>
          <a:p>
            <a:r>
              <a:rPr lang="he-IL" smtClean="0"/>
              <a:t>לחץ כדי לערוך סגנון כותרת של תבנית בסיס</a:t>
            </a:r>
            <a:endParaRPr lang="en-US"/>
          </a:p>
        </p:txBody>
      </p:sp>
      <p:sp>
        <p:nvSpPr>
          <p:cNvPr id="9" name="כותרת משנה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e-IL" smtClean="0"/>
              <a:t>לחץ כדי לערוך סגנון כותרת משנה של תבנית בסיס</a:t>
            </a:r>
            <a:endParaRPr lang="en-US"/>
          </a:p>
        </p:txBody>
      </p:sp>
      <p:sp>
        <p:nvSpPr>
          <p:cNvPr id="22" name="מציין מיקום של תאריך 27"/>
          <p:cNvSpPr>
            <a:spLocks noGrp="1"/>
          </p:cNvSpPr>
          <p:nvPr>
            <p:ph type="dt" sz="half" idx="10"/>
          </p:nvPr>
        </p:nvSpPr>
        <p:spPr bwMode="auto">
          <a:xfrm rot="5400000">
            <a:off x="7764463" y="1174750"/>
            <a:ext cx="2286000" cy="381000"/>
          </a:xfrm>
        </p:spPr>
        <p:txBody>
          <a:bodyPr/>
          <a:lstStyle>
            <a:lvl1pPr>
              <a:defRPr/>
            </a:lvl1pPr>
          </a:lstStyle>
          <a:p>
            <a:pPr>
              <a:defRPr/>
            </a:pPr>
            <a:fld id="{B3E9550C-B194-4FA7-8EFA-7B5E10F33715}" type="datetime1">
              <a:rPr lang="en-US" smtClean="0"/>
              <a:pPr>
                <a:defRPr/>
              </a:pPr>
              <a:t>10/1/2014</a:t>
            </a:fld>
            <a:endParaRPr lang="en-US"/>
          </a:p>
        </p:txBody>
      </p:sp>
      <p:sp>
        <p:nvSpPr>
          <p:cNvPr id="23" name="מציין מיקום של כותרת תחתונה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מציין מיקום של מספר שקופית 28"/>
          <p:cNvSpPr>
            <a:spLocks noGrp="1"/>
          </p:cNvSpPr>
          <p:nvPr>
            <p:ph type="sldNum" sz="quarter" idx="12"/>
          </p:nvPr>
        </p:nvSpPr>
        <p:spPr bwMode="auto">
          <a:xfrm>
            <a:off x="1325563" y="4929188"/>
            <a:ext cx="609600" cy="517525"/>
          </a:xfrm>
        </p:spPr>
        <p:txBody>
          <a:bodyPr/>
          <a:lstStyle>
            <a:lvl1pPr>
              <a:defRPr/>
            </a:lvl1pPr>
          </a:lstStyle>
          <a:p>
            <a:pPr>
              <a:defRPr/>
            </a:pPr>
            <a:fld id="{D928155E-287E-4584-9653-4AEEC165109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59D58BAE-325A-4F31-B194-A4AAE5DB1922}" type="datetime1">
              <a:rPr lang="en-US" smtClean="0"/>
              <a:pPr>
                <a:defRPr/>
              </a:pPr>
              <a:t>10/1/2014</a:t>
            </a:fld>
            <a:endParaRPr lang="en-US"/>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en-US"/>
          </a:p>
        </p:txBody>
      </p:sp>
      <p:sp>
        <p:nvSpPr>
          <p:cNvPr id="6" name="מציין מיקום של מספר שקופית 22"/>
          <p:cNvSpPr>
            <a:spLocks noGrp="1"/>
          </p:cNvSpPr>
          <p:nvPr>
            <p:ph type="sldNum" sz="quarter" idx="12"/>
          </p:nvPr>
        </p:nvSpPr>
        <p:spPr/>
        <p:txBody>
          <a:bodyPr/>
          <a:lstStyle>
            <a:lvl1pPr>
              <a:defRPr/>
            </a:lvl1pPr>
          </a:lstStyle>
          <a:p>
            <a:pPr>
              <a:defRPr/>
            </a:pPr>
            <a:fld id="{C1054599-D9BB-45EB-BE5C-38310EFEBF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9"/>
            <a:ext cx="1676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791BE998-5991-4143-887A-0748A71E1D8A}" type="datetime1">
              <a:rPr lang="en-US" smtClean="0"/>
              <a:pPr>
                <a:defRPr/>
              </a:pPr>
              <a:t>10/1/2014</a:t>
            </a:fld>
            <a:endParaRPr lang="en-US"/>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en-US"/>
          </a:p>
        </p:txBody>
      </p:sp>
      <p:sp>
        <p:nvSpPr>
          <p:cNvPr id="6" name="מציין מיקום של מספר שקופית 22"/>
          <p:cNvSpPr>
            <a:spLocks noGrp="1"/>
          </p:cNvSpPr>
          <p:nvPr>
            <p:ph type="sldNum" sz="quarter" idx="12"/>
          </p:nvPr>
        </p:nvSpPr>
        <p:spPr/>
        <p:txBody>
          <a:bodyPr/>
          <a:lstStyle>
            <a:lvl1pPr>
              <a:defRPr/>
            </a:lvl1pPr>
          </a:lstStyle>
          <a:p>
            <a:pPr>
              <a:defRPr/>
            </a:pPr>
            <a:fld id="{16366B29-EEF3-442B-A647-D7DFA2FF52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לחץ כדי לערוך סגנון כותרת של תבנית בסיס</a:t>
            </a:r>
            <a:endParaRPr lang="en-US" dirty="0"/>
          </a:p>
        </p:txBody>
      </p:sp>
      <p:sp>
        <p:nvSpPr>
          <p:cNvPr id="8" name="מציין מיקום תוכן 7"/>
          <p:cNvSpPr>
            <a:spLocks noGrp="1"/>
          </p:cNvSpPr>
          <p:nvPr>
            <p:ph sz="quarter" idx="1"/>
          </p:nvPr>
        </p:nvSpPr>
        <p:spPr>
          <a:xfrm>
            <a:off x="457200" y="1600200"/>
            <a:ext cx="7467600" cy="4873752"/>
          </a:xfrm>
        </p:spPr>
        <p:txBody>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4" name="מציין מיקום של תאריך 6"/>
          <p:cNvSpPr>
            <a:spLocks noGrp="1"/>
          </p:cNvSpPr>
          <p:nvPr>
            <p:ph type="dt" sz="half" idx="10"/>
          </p:nvPr>
        </p:nvSpPr>
        <p:spPr/>
        <p:txBody>
          <a:bodyPr rtlCol="0"/>
          <a:lstStyle>
            <a:lvl1pPr>
              <a:defRPr/>
            </a:lvl1pPr>
          </a:lstStyle>
          <a:p>
            <a:pPr>
              <a:defRPr/>
            </a:pPr>
            <a:fld id="{775FD0D4-6056-44DD-BFBE-B9E2A67FBA72}" type="datetime1">
              <a:rPr lang="en-US" smtClean="0"/>
              <a:pPr>
                <a:defRPr/>
              </a:pPr>
              <a:t>10/1/2014</a:t>
            </a:fld>
            <a:endParaRPr lang="en-US"/>
          </a:p>
        </p:txBody>
      </p:sp>
      <p:sp>
        <p:nvSpPr>
          <p:cNvPr id="5" name="מציין מיקום של מספר שקופית 8"/>
          <p:cNvSpPr>
            <a:spLocks noGrp="1"/>
          </p:cNvSpPr>
          <p:nvPr>
            <p:ph type="sldNum" sz="quarter" idx="11"/>
          </p:nvPr>
        </p:nvSpPr>
        <p:spPr/>
        <p:txBody>
          <a:bodyPr rtlCol="0"/>
          <a:lstStyle>
            <a:lvl1pPr>
              <a:defRPr/>
            </a:lvl1pPr>
          </a:lstStyle>
          <a:p>
            <a:pPr>
              <a:defRPr/>
            </a:pPr>
            <a:fld id="{2B70BB1A-D2BD-4F22-A31E-ABA17979D597}" type="slidenum">
              <a:rPr lang="en-US"/>
              <a:pPr>
                <a:defRPr/>
              </a:pPr>
              <a:t>‹#›</a:t>
            </a:fld>
            <a:endParaRPr lang="en-US"/>
          </a:p>
        </p:txBody>
      </p:sp>
      <p:sp>
        <p:nvSpPr>
          <p:cNvPr id="6" name="מציין מיקום של כותרת תחתונה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4" name="מלבן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מלבן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מחבר ישר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מחבר ישר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מחבר ישר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מחבר ישר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מחבר ישר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מלבן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אליפסה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אליפסה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אליפסה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אליפסה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אליפסה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מחבר ישר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כותרת 1"/>
          <p:cNvSpPr>
            <a:spLocks noGrp="1"/>
          </p:cNvSpPr>
          <p:nvPr>
            <p:ph type="title"/>
          </p:nvPr>
        </p:nvSpPr>
        <p:spPr>
          <a:xfrm>
            <a:off x="2286000" y="2895600"/>
            <a:ext cx="6172200" cy="2053590"/>
          </a:xfrm>
        </p:spPr>
        <p:txBody>
          <a:bodyPr/>
          <a:lstStyle>
            <a:lvl1pPr algn="l">
              <a:buNone/>
              <a:defRPr sz="3000" b="1" cap="small" baseline="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e-IL" smtClean="0"/>
              <a:t>לחץ כדי לערוך סגנונות טקסט של תבנית בסיס</a:t>
            </a:r>
          </a:p>
        </p:txBody>
      </p:sp>
      <p:sp>
        <p:nvSpPr>
          <p:cNvPr id="20" name="מציין מיקום של תאריך 3"/>
          <p:cNvSpPr>
            <a:spLocks noGrp="1"/>
          </p:cNvSpPr>
          <p:nvPr>
            <p:ph type="dt" sz="half" idx="10"/>
          </p:nvPr>
        </p:nvSpPr>
        <p:spPr bwMode="auto">
          <a:xfrm rot="5400000">
            <a:off x="7762875" y="1169988"/>
            <a:ext cx="2286000" cy="381000"/>
          </a:xfrm>
        </p:spPr>
        <p:txBody>
          <a:bodyPr/>
          <a:lstStyle>
            <a:lvl1pPr>
              <a:defRPr/>
            </a:lvl1pPr>
          </a:lstStyle>
          <a:p>
            <a:pPr>
              <a:defRPr/>
            </a:pPr>
            <a:fld id="{C2583130-2049-4EF4-8A72-46D1B9C83289}" type="datetime1">
              <a:rPr lang="en-US" smtClean="0"/>
              <a:pPr>
                <a:defRPr/>
              </a:pPr>
              <a:t>10/1/2014</a:t>
            </a:fld>
            <a:endParaRPr lang="en-US"/>
          </a:p>
        </p:txBody>
      </p:sp>
      <p:sp>
        <p:nvSpPr>
          <p:cNvPr id="21" name="מציין מיקום של כותרת תחתונה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מציין מיקום של מספר שקופית 5"/>
          <p:cNvSpPr>
            <a:spLocks noGrp="1"/>
          </p:cNvSpPr>
          <p:nvPr>
            <p:ph type="sldNum" sz="quarter" idx="12"/>
          </p:nvPr>
        </p:nvSpPr>
        <p:spPr bwMode="auto">
          <a:xfrm>
            <a:off x="1339850" y="4929188"/>
            <a:ext cx="609600" cy="517525"/>
          </a:xfrm>
        </p:spPr>
        <p:txBody>
          <a:bodyPr/>
          <a:lstStyle>
            <a:lvl1pPr>
              <a:defRPr/>
            </a:lvl1pPr>
          </a:lstStyle>
          <a:p>
            <a:pPr>
              <a:defRPr/>
            </a:pPr>
            <a:fld id="{88D70D6B-A799-433F-A6DF-24D3F228054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9" name="מציין מיקום תוכן 8"/>
          <p:cNvSpPr>
            <a:spLocks noGrp="1"/>
          </p:cNvSpPr>
          <p:nvPr>
            <p:ph sz="quarter" idx="1"/>
          </p:nvPr>
        </p:nvSpPr>
        <p:spPr>
          <a:xfrm>
            <a:off x="457200" y="1600200"/>
            <a:ext cx="365760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1" name="מציין מיקום תוכן 10"/>
          <p:cNvSpPr>
            <a:spLocks noGrp="1"/>
          </p:cNvSpPr>
          <p:nvPr>
            <p:ph sz="quarter" idx="2"/>
          </p:nvPr>
        </p:nvSpPr>
        <p:spPr>
          <a:xfrm>
            <a:off x="4270248" y="1600200"/>
            <a:ext cx="365760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13"/>
          <p:cNvSpPr>
            <a:spLocks noGrp="1"/>
          </p:cNvSpPr>
          <p:nvPr>
            <p:ph type="dt" sz="half" idx="10"/>
          </p:nvPr>
        </p:nvSpPr>
        <p:spPr/>
        <p:txBody>
          <a:bodyPr/>
          <a:lstStyle>
            <a:lvl1pPr>
              <a:defRPr/>
            </a:lvl1pPr>
          </a:lstStyle>
          <a:p>
            <a:pPr>
              <a:defRPr/>
            </a:pPr>
            <a:fld id="{90822194-0828-4B0D-9323-8CC423D42217}" type="datetime1">
              <a:rPr lang="en-US" smtClean="0"/>
              <a:pPr>
                <a:defRPr/>
              </a:pPr>
              <a:t>10/1/2014</a:t>
            </a:fld>
            <a:endParaRPr lang="en-US"/>
          </a:p>
        </p:txBody>
      </p:sp>
      <p:sp>
        <p:nvSpPr>
          <p:cNvPr id="6" name="מציין מיקום של כותרת תחתונה 2"/>
          <p:cNvSpPr>
            <a:spLocks noGrp="1"/>
          </p:cNvSpPr>
          <p:nvPr>
            <p:ph type="ftr" sz="quarter" idx="11"/>
          </p:nvPr>
        </p:nvSpPr>
        <p:spPr/>
        <p:txBody>
          <a:bodyPr/>
          <a:lstStyle>
            <a:lvl1pPr>
              <a:defRPr/>
            </a:lvl1pPr>
          </a:lstStyle>
          <a:p>
            <a:pPr>
              <a:defRPr/>
            </a:pPr>
            <a:endParaRPr lang="en-US"/>
          </a:p>
        </p:txBody>
      </p:sp>
      <p:sp>
        <p:nvSpPr>
          <p:cNvPr id="7" name="מציין מיקום של מספר שקופית 22"/>
          <p:cNvSpPr>
            <a:spLocks noGrp="1"/>
          </p:cNvSpPr>
          <p:nvPr>
            <p:ph type="sldNum" sz="quarter" idx="12"/>
          </p:nvPr>
        </p:nvSpPr>
        <p:spPr/>
        <p:txBody>
          <a:bodyPr/>
          <a:lstStyle>
            <a:lvl1pPr>
              <a:defRPr/>
            </a:lvl1pPr>
          </a:lstStyle>
          <a:p>
            <a:pPr>
              <a:defRPr/>
            </a:pPr>
            <a:fld id="{58873078-953D-417E-A01E-F3B2C737FDC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7543800" cy="1143000"/>
          </a:xfrm>
        </p:spPr>
        <p:txBody>
          <a:bodyPr/>
          <a:lstStyle>
            <a:lvl1pPr>
              <a:defRPr/>
            </a:lvl1pPr>
          </a:lstStyle>
          <a:p>
            <a:r>
              <a:rPr lang="he-IL" smtClean="0"/>
              <a:t>לחץ כדי לערוך סגנון כותרת של תבנית בסיס</a:t>
            </a:r>
            <a:endParaRPr lang="en-US"/>
          </a:p>
        </p:txBody>
      </p:sp>
      <p:sp>
        <p:nvSpPr>
          <p:cNvPr id="11" name="מציין מיקום תוכן 10"/>
          <p:cNvSpPr>
            <a:spLocks noGrp="1"/>
          </p:cNvSpPr>
          <p:nvPr>
            <p:ph sz="quarter" idx="2"/>
          </p:nvPr>
        </p:nvSpPr>
        <p:spPr>
          <a:xfrm>
            <a:off x="457200" y="2362200"/>
            <a:ext cx="3657600" cy="3886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3" name="מציין מיקום תוכן 12"/>
          <p:cNvSpPr>
            <a:spLocks noGrp="1"/>
          </p:cNvSpPr>
          <p:nvPr>
            <p:ph sz="quarter" idx="4"/>
          </p:nvPr>
        </p:nvSpPr>
        <p:spPr>
          <a:xfrm>
            <a:off x="4371975" y="2362200"/>
            <a:ext cx="3657600" cy="3886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2" name="מציין מיקום טקס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he-IL" smtClean="0"/>
              <a:t>לחץ כדי לערוך סגנונות טקסט של תבנית בסיס</a:t>
            </a:r>
          </a:p>
        </p:txBody>
      </p:sp>
      <p:sp>
        <p:nvSpPr>
          <p:cNvPr id="14" name="מציין מיקום טקס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he-IL" smtClean="0"/>
              <a:t>לחץ כדי לערוך סגנונות טקסט של תבנית בסיס</a:t>
            </a:r>
          </a:p>
        </p:txBody>
      </p:sp>
      <p:sp>
        <p:nvSpPr>
          <p:cNvPr id="7" name="מציין מיקום של תאריך 13"/>
          <p:cNvSpPr>
            <a:spLocks noGrp="1"/>
          </p:cNvSpPr>
          <p:nvPr>
            <p:ph type="dt" sz="half" idx="10"/>
          </p:nvPr>
        </p:nvSpPr>
        <p:spPr/>
        <p:txBody>
          <a:bodyPr/>
          <a:lstStyle>
            <a:lvl1pPr>
              <a:defRPr/>
            </a:lvl1pPr>
          </a:lstStyle>
          <a:p>
            <a:pPr>
              <a:defRPr/>
            </a:pPr>
            <a:fld id="{A4E30982-295D-446B-8CF3-5953F49AADD3}" type="datetime1">
              <a:rPr lang="en-US" smtClean="0"/>
              <a:pPr>
                <a:defRPr/>
              </a:pPr>
              <a:t>10/1/2014</a:t>
            </a:fld>
            <a:endParaRPr lang="en-US"/>
          </a:p>
        </p:txBody>
      </p:sp>
      <p:sp>
        <p:nvSpPr>
          <p:cNvPr id="8" name="מציין מיקום של כותרת תחתונה 2"/>
          <p:cNvSpPr>
            <a:spLocks noGrp="1"/>
          </p:cNvSpPr>
          <p:nvPr>
            <p:ph type="ftr" sz="quarter" idx="11"/>
          </p:nvPr>
        </p:nvSpPr>
        <p:spPr/>
        <p:txBody>
          <a:bodyPr/>
          <a:lstStyle>
            <a:lvl1pPr>
              <a:defRPr/>
            </a:lvl1pPr>
          </a:lstStyle>
          <a:p>
            <a:pPr>
              <a:defRPr/>
            </a:pPr>
            <a:endParaRPr lang="en-US"/>
          </a:p>
        </p:txBody>
      </p:sp>
      <p:sp>
        <p:nvSpPr>
          <p:cNvPr id="9" name="מציין מיקום של מספר שקופית 22"/>
          <p:cNvSpPr>
            <a:spLocks noGrp="1"/>
          </p:cNvSpPr>
          <p:nvPr>
            <p:ph type="sldNum" sz="quarter" idx="12"/>
          </p:nvPr>
        </p:nvSpPr>
        <p:spPr/>
        <p:txBody>
          <a:bodyPr/>
          <a:lstStyle>
            <a:lvl1pPr>
              <a:defRPr/>
            </a:lvl1pPr>
          </a:lstStyle>
          <a:p>
            <a:pPr>
              <a:defRPr/>
            </a:pPr>
            <a:fld id="{0B0F5AD9-6811-443B-892F-C77534B458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5"/>
          <p:cNvSpPr>
            <a:spLocks noGrp="1"/>
          </p:cNvSpPr>
          <p:nvPr>
            <p:ph type="dt" sz="half" idx="10"/>
          </p:nvPr>
        </p:nvSpPr>
        <p:spPr/>
        <p:txBody>
          <a:bodyPr rtlCol="0"/>
          <a:lstStyle>
            <a:lvl1pPr>
              <a:defRPr/>
            </a:lvl1pPr>
          </a:lstStyle>
          <a:p>
            <a:pPr>
              <a:defRPr/>
            </a:pPr>
            <a:fld id="{BDAB71FE-5830-482D-9CD9-0CEEF0C21D07}" type="datetime1">
              <a:rPr lang="en-US" smtClean="0"/>
              <a:pPr>
                <a:defRPr/>
              </a:pPr>
              <a:t>10/1/2014</a:t>
            </a:fld>
            <a:endParaRPr lang="en-US"/>
          </a:p>
        </p:txBody>
      </p:sp>
      <p:sp>
        <p:nvSpPr>
          <p:cNvPr id="4" name="מציין מיקום של מספר שקופית 6"/>
          <p:cNvSpPr>
            <a:spLocks noGrp="1"/>
          </p:cNvSpPr>
          <p:nvPr>
            <p:ph type="sldNum" sz="quarter" idx="11"/>
          </p:nvPr>
        </p:nvSpPr>
        <p:spPr/>
        <p:txBody>
          <a:bodyPr rtlCol="0"/>
          <a:lstStyle>
            <a:lvl1pPr>
              <a:defRPr/>
            </a:lvl1pPr>
          </a:lstStyle>
          <a:p>
            <a:pPr>
              <a:defRPr/>
            </a:pPr>
            <a:fld id="{3C6B3CEB-0593-49F8-9367-D96B1A36C8B5}" type="slidenum">
              <a:rPr lang="en-US"/>
              <a:pPr>
                <a:defRPr/>
              </a:pPr>
              <a:t>‹#›</a:t>
            </a:fld>
            <a:endParaRPr lang="en-US"/>
          </a:p>
        </p:txBody>
      </p:sp>
      <p:sp>
        <p:nvSpPr>
          <p:cNvPr id="5" name="מציין מיקום של כותרת תחתונה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3"/>
          <p:cNvSpPr>
            <a:spLocks noGrp="1"/>
          </p:cNvSpPr>
          <p:nvPr>
            <p:ph type="dt" sz="half" idx="10"/>
          </p:nvPr>
        </p:nvSpPr>
        <p:spPr/>
        <p:txBody>
          <a:bodyPr/>
          <a:lstStyle>
            <a:lvl1pPr>
              <a:defRPr/>
            </a:lvl1pPr>
          </a:lstStyle>
          <a:p>
            <a:pPr>
              <a:defRPr/>
            </a:pPr>
            <a:fld id="{83B02FE4-DB50-4339-96D8-4453A3B21C8C}" type="datetime1">
              <a:rPr lang="en-US" smtClean="0"/>
              <a:pPr>
                <a:defRPr/>
              </a:pPr>
              <a:t>10/1/2014</a:t>
            </a:fld>
            <a:endParaRPr lang="en-US"/>
          </a:p>
        </p:txBody>
      </p:sp>
      <p:sp>
        <p:nvSpPr>
          <p:cNvPr id="3" name="מציין מיקום של כותרת תחתונה 2"/>
          <p:cNvSpPr>
            <a:spLocks noGrp="1"/>
          </p:cNvSpPr>
          <p:nvPr>
            <p:ph type="ftr" sz="quarter" idx="11"/>
          </p:nvPr>
        </p:nvSpPr>
        <p:spPr/>
        <p:txBody>
          <a:bodyPr/>
          <a:lstStyle>
            <a:lvl1pPr>
              <a:defRPr/>
            </a:lvl1pPr>
          </a:lstStyle>
          <a:p>
            <a:pPr>
              <a:defRPr/>
            </a:pPr>
            <a:endParaRPr lang="en-US"/>
          </a:p>
        </p:txBody>
      </p:sp>
      <p:sp>
        <p:nvSpPr>
          <p:cNvPr id="4" name="מציין מיקום של מספר שקופית 22"/>
          <p:cNvSpPr>
            <a:spLocks noGrp="1"/>
          </p:cNvSpPr>
          <p:nvPr>
            <p:ph type="sldNum" sz="quarter" idx="12"/>
          </p:nvPr>
        </p:nvSpPr>
        <p:spPr/>
        <p:txBody>
          <a:bodyPr/>
          <a:lstStyle>
            <a:lvl1pPr>
              <a:defRPr/>
            </a:lvl1pPr>
          </a:lstStyle>
          <a:p>
            <a:pPr>
              <a:defRPr/>
            </a:pPr>
            <a:fld id="{9885B767-E78F-4165-9326-37DD1E92DBC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5" name="מחבר ישר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מחבר ישר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מחבר ישר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מחבר ישר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מלבן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מחבר ישר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אליפסה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כותרת 1"/>
          <p:cNvSpPr>
            <a:spLocks noGrp="1"/>
          </p:cNvSpPr>
          <p:nvPr>
            <p:ph type="title"/>
          </p:nvPr>
        </p:nvSpPr>
        <p:spPr>
          <a:xfrm rot="5400000">
            <a:off x="3371850" y="3200400"/>
            <a:ext cx="6309360" cy="457200"/>
          </a:xfrm>
        </p:spPr>
        <p:txBody>
          <a:bodyPr/>
          <a:lstStyle>
            <a:lvl1pPr algn="l">
              <a:buNone/>
              <a:defRPr sz="2000" b="1" cap="small" baseline="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he-IL" smtClean="0"/>
              <a:t>לחץ כדי לערוך סגנונות טקסט של תבנית בסיס</a:t>
            </a:r>
          </a:p>
        </p:txBody>
      </p:sp>
      <p:sp>
        <p:nvSpPr>
          <p:cNvPr id="18" name="מציין מיקום תוכן 17"/>
          <p:cNvSpPr>
            <a:spLocks noGrp="1"/>
          </p:cNvSpPr>
          <p:nvPr>
            <p:ph sz="quarter" idx="1"/>
          </p:nvPr>
        </p:nvSpPr>
        <p:spPr>
          <a:xfrm>
            <a:off x="304800" y="274320"/>
            <a:ext cx="5638800" cy="632764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2" name="מציין מיקום של תאריך 20"/>
          <p:cNvSpPr>
            <a:spLocks noGrp="1"/>
          </p:cNvSpPr>
          <p:nvPr>
            <p:ph type="dt" sz="half" idx="10"/>
          </p:nvPr>
        </p:nvSpPr>
        <p:spPr/>
        <p:txBody>
          <a:bodyPr rtlCol="0"/>
          <a:lstStyle>
            <a:lvl1pPr>
              <a:defRPr/>
            </a:lvl1pPr>
          </a:lstStyle>
          <a:p>
            <a:pPr>
              <a:defRPr/>
            </a:pPr>
            <a:fld id="{07BF8CF3-C9E8-4516-B1DF-66026362A2E7}" type="datetime1">
              <a:rPr lang="en-US" smtClean="0"/>
              <a:pPr>
                <a:defRPr/>
              </a:pPr>
              <a:t>10/1/2014</a:t>
            </a:fld>
            <a:endParaRPr lang="en-US"/>
          </a:p>
        </p:txBody>
      </p:sp>
      <p:sp>
        <p:nvSpPr>
          <p:cNvPr id="13" name="מציין מיקום של מספר שקופית 21"/>
          <p:cNvSpPr>
            <a:spLocks noGrp="1"/>
          </p:cNvSpPr>
          <p:nvPr>
            <p:ph type="sldNum" sz="quarter" idx="11"/>
          </p:nvPr>
        </p:nvSpPr>
        <p:spPr/>
        <p:txBody>
          <a:bodyPr rtlCol="0"/>
          <a:lstStyle>
            <a:lvl1pPr>
              <a:defRPr/>
            </a:lvl1pPr>
          </a:lstStyle>
          <a:p>
            <a:pPr>
              <a:defRPr/>
            </a:pPr>
            <a:fld id="{E17E9DA3-9F22-4C08-A021-ABBD7A41B904}" type="slidenum">
              <a:rPr lang="en-US"/>
              <a:pPr>
                <a:defRPr/>
              </a:pPr>
              <a:t>‹#›</a:t>
            </a:fld>
            <a:endParaRPr lang="en-US"/>
          </a:p>
        </p:txBody>
      </p:sp>
      <p:sp>
        <p:nvSpPr>
          <p:cNvPr id="14" name="מציין מיקום של כותרת תחתונה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5" name="מחבר ישר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אליפסה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מחבר ישר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מלבן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מחבר ישר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מחבר ישר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מחבר ישר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כותרת 1"/>
          <p:cNvSpPr>
            <a:spLocks noGrp="1"/>
          </p:cNvSpPr>
          <p:nvPr>
            <p:ph type="title"/>
          </p:nvPr>
        </p:nvSpPr>
        <p:spPr>
          <a:xfrm rot="5400000">
            <a:off x="3350133" y="3200400"/>
            <a:ext cx="6309360" cy="457200"/>
          </a:xfrm>
        </p:spPr>
        <p:txBody>
          <a:bodyPr/>
          <a:lstStyle>
            <a:lvl1pPr algn="l">
              <a:buNone/>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he-IL" noProof="0" smtClean="0"/>
              <a:t>לחץ על הסמל כדי להוסיף תמונה</a:t>
            </a:r>
            <a:endParaRPr lang="en-US" noProof="0" dirty="0"/>
          </a:p>
        </p:txBody>
      </p:sp>
      <p:sp>
        <p:nvSpPr>
          <p:cNvPr id="4" name="מציין מיקום טקסט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he-IL" smtClean="0"/>
              <a:t>לחץ כדי לערוך סגנונות טקסט של תבנית בסיס</a:t>
            </a:r>
          </a:p>
        </p:txBody>
      </p:sp>
      <p:sp>
        <p:nvSpPr>
          <p:cNvPr id="12" name="מציין מיקום של תאריך 16"/>
          <p:cNvSpPr>
            <a:spLocks noGrp="1"/>
          </p:cNvSpPr>
          <p:nvPr>
            <p:ph type="dt" sz="half" idx="10"/>
          </p:nvPr>
        </p:nvSpPr>
        <p:spPr/>
        <p:txBody>
          <a:bodyPr rtlCol="0"/>
          <a:lstStyle>
            <a:lvl1pPr>
              <a:defRPr/>
            </a:lvl1pPr>
          </a:lstStyle>
          <a:p>
            <a:pPr>
              <a:defRPr/>
            </a:pPr>
            <a:fld id="{F1E7AF7A-B545-4461-BBEF-C473D41046C2}" type="datetime1">
              <a:rPr lang="en-US" smtClean="0"/>
              <a:pPr>
                <a:defRPr/>
              </a:pPr>
              <a:t>10/1/2014</a:t>
            </a:fld>
            <a:endParaRPr lang="en-US"/>
          </a:p>
        </p:txBody>
      </p:sp>
      <p:sp>
        <p:nvSpPr>
          <p:cNvPr id="13" name="מציין מיקום של מספר שקופית 17"/>
          <p:cNvSpPr>
            <a:spLocks noGrp="1"/>
          </p:cNvSpPr>
          <p:nvPr>
            <p:ph type="sldNum" sz="quarter" idx="11"/>
          </p:nvPr>
        </p:nvSpPr>
        <p:spPr/>
        <p:txBody>
          <a:bodyPr rtlCol="0"/>
          <a:lstStyle>
            <a:lvl1pPr>
              <a:defRPr/>
            </a:lvl1pPr>
          </a:lstStyle>
          <a:p>
            <a:pPr>
              <a:defRPr/>
            </a:pPr>
            <a:fld id="{B5ED1A50-9BC3-455F-A853-175289F65F5A}" type="slidenum">
              <a:rPr lang="en-US"/>
              <a:pPr>
                <a:defRPr/>
              </a:pPr>
              <a:t>‹#›</a:t>
            </a:fld>
            <a:endParaRPr lang="en-US"/>
          </a:p>
        </p:txBody>
      </p:sp>
      <p:sp>
        <p:nvSpPr>
          <p:cNvPr id="14" name="מציין מיקום של כותרת תחתונה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מחבר ישר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מציין מיקום של כותרת 21"/>
          <p:cNvSpPr>
            <a:spLocks noGrp="1"/>
          </p:cNvSpPr>
          <p:nvPr>
            <p:ph type="title"/>
          </p:nvPr>
        </p:nvSpPr>
        <p:spPr>
          <a:xfrm>
            <a:off x="457200" y="274638"/>
            <a:ext cx="7467600" cy="1143000"/>
          </a:xfrm>
          <a:prstGeom prst="rect">
            <a:avLst/>
          </a:prstGeom>
        </p:spPr>
        <p:txBody>
          <a:bodyPr vert="horz" wrap="square" lIns="91440" tIns="45720" rIns="91440" bIns="45720" numCol="1" anchor="b" anchorCtr="0" compatLnSpc="1">
            <a:prstTxWarp prst="textNoShape">
              <a:avLst/>
            </a:prstTxWarp>
            <a:normAutofit/>
          </a:bodyPr>
          <a:lstStyle/>
          <a:p>
            <a:pPr lvl="0"/>
            <a:r>
              <a:rPr lang="he-IL" smtClean="0"/>
              <a:t>לחץ כדי לערוך סגנון כותרת של תבנית בסיס</a:t>
            </a:r>
            <a:endParaRPr lang="en-US" smtClean="0"/>
          </a:p>
        </p:txBody>
      </p:sp>
      <p:sp>
        <p:nvSpPr>
          <p:cNvPr id="1028" name="מציין מיקום טקסט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endParaRPr lang="en-US" smtClean="0"/>
          </a:p>
          <a:p>
            <a:pPr lvl="1"/>
            <a:r>
              <a:rPr lang="he-IL" smtClean="0"/>
              <a:t>רמה שנייה</a:t>
            </a:r>
            <a:endParaRPr lang="en-US" smtClean="0"/>
          </a:p>
          <a:p>
            <a:pPr lvl="2"/>
            <a:r>
              <a:rPr lang="he-IL" smtClean="0"/>
              <a:t>רמה שלישית</a:t>
            </a:r>
            <a:endParaRPr lang="en-US" smtClean="0"/>
          </a:p>
          <a:p>
            <a:pPr lvl="3"/>
            <a:r>
              <a:rPr lang="he-IL" smtClean="0"/>
              <a:t>רמה רביעית</a:t>
            </a:r>
            <a:endParaRPr lang="en-US" smtClean="0"/>
          </a:p>
          <a:p>
            <a:pPr lvl="4"/>
            <a:r>
              <a:rPr lang="he-IL" smtClean="0"/>
              <a:t>רמה חמישית</a:t>
            </a:r>
            <a:endParaRPr lang="en-US" smtClean="0"/>
          </a:p>
        </p:txBody>
      </p:sp>
      <p:sp>
        <p:nvSpPr>
          <p:cNvPr id="14" name="מציין מיקום של תאריך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C81F33AD-6C75-45C4-8DFF-BDC7F04284A3}" type="datetime1">
              <a:rPr lang="en-US" smtClean="0"/>
              <a:pPr>
                <a:defRPr/>
              </a:pPr>
              <a:t>10/1/2014</a:t>
            </a:fld>
            <a:endParaRPr lang="en-US"/>
          </a:p>
        </p:txBody>
      </p:sp>
      <p:sp>
        <p:nvSpPr>
          <p:cNvPr id="3" name="מציין מיקום של כותרת תחתונה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מחבר ישר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מחבר ישר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מלבן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מחבר ישר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אליפסה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מציין מיקום של מספר שקופית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3DAF00DC-EC4C-4D70-B7A7-F6576CB75B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8" r:id="rId4"/>
    <p:sldLayoutId id="2147483679" r:id="rId5"/>
    <p:sldLayoutId id="2147483686" r:id="rId6"/>
    <p:sldLayoutId id="2147483680" r:id="rId7"/>
    <p:sldLayoutId id="2147483687" r:id="rId8"/>
    <p:sldLayoutId id="2147483688" r:id="rId9"/>
    <p:sldLayoutId id="2147483681" r:id="rId10"/>
    <p:sldLayoutId id="2147483682" r:id="rId11"/>
  </p:sldLayoutIdLst>
  <p:hf hdr="0" ftr="0" dt="0"/>
  <p:txStyles>
    <p:titleStyle>
      <a:lvl1pPr algn="l" rtl="0" fontAlgn="base">
        <a:spcBef>
          <a:spcPct val="0"/>
        </a:spcBef>
        <a:spcAft>
          <a:spcPct val="0"/>
        </a:spcAft>
        <a:defRPr sz="3000" kern="1200" cap="small">
          <a:solidFill>
            <a:schemeClr val="tx2"/>
          </a:solidFill>
          <a:latin typeface="+mj-lt"/>
          <a:ea typeface="+mj-ea"/>
          <a:cs typeface="Arial" charset="0"/>
        </a:defRPr>
      </a:lvl1pPr>
      <a:lvl2pPr algn="l" rtl="0" fontAlgn="base">
        <a:spcBef>
          <a:spcPct val="0"/>
        </a:spcBef>
        <a:spcAft>
          <a:spcPct val="0"/>
        </a:spcAft>
        <a:defRPr sz="3000">
          <a:solidFill>
            <a:schemeClr val="tx2"/>
          </a:solidFill>
          <a:latin typeface="Century Schoolbook" pitchFamily="18" charset="0"/>
          <a:cs typeface="Arial" charset="0"/>
        </a:defRPr>
      </a:lvl2pPr>
      <a:lvl3pPr algn="l" rtl="0" fontAlgn="base">
        <a:spcBef>
          <a:spcPct val="0"/>
        </a:spcBef>
        <a:spcAft>
          <a:spcPct val="0"/>
        </a:spcAft>
        <a:defRPr sz="3000">
          <a:solidFill>
            <a:schemeClr val="tx2"/>
          </a:solidFill>
          <a:latin typeface="Century Schoolbook" pitchFamily="18" charset="0"/>
          <a:cs typeface="Arial" charset="0"/>
        </a:defRPr>
      </a:lvl3pPr>
      <a:lvl4pPr algn="l" rtl="0" fontAlgn="base">
        <a:spcBef>
          <a:spcPct val="0"/>
        </a:spcBef>
        <a:spcAft>
          <a:spcPct val="0"/>
        </a:spcAft>
        <a:defRPr sz="3000">
          <a:solidFill>
            <a:schemeClr val="tx2"/>
          </a:solidFill>
          <a:latin typeface="Century Schoolbook" pitchFamily="18" charset="0"/>
          <a:cs typeface="Arial" charset="0"/>
        </a:defRPr>
      </a:lvl4pPr>
      <a:lvl5pPr algn="l" rtl="0" fontAlgn="base">
        <a:spcBef>
          <a:spcPct val="0"/>
        </a:spcBef>
        <a:spcAft>
          <a:spcPct val="0"/>
        </a:spcAft>
        <a:defRPr sz="3000">
          <a:solidFill>
            <a:schemeClr val="tx2"/>
          </a:solidFill>
          <a:latin typeface="Century Schoolbook" pitchFamily="18" charset="0"/>
          <a:cs typeface="Arial" charset="0"/>
        </a:defRPr>
      </a:lvl5pPr>
      <a:lvl6pPr marL="457200" algn="l" rtl="0" fontAlgn="base">
        <a:spcBef>
          <a:spcPct val="0"/>
        </a:spcBef>
        <a:spcAft>
          <a:spcPct val="0"/>
        </a:spcAft>
        <a:defRPr sz="3000">
          <a:solidFill>
            <a:schemeClr val="tx2"/>
          </a:solidFill>
          <a:latin typeface="Century Schoolbook" pitchFamily="18" charset="0"/>
          <a:cs typeface="Arial" charset="0"/>
        </a:defRPr>
      </a:lvl6pPr>
      <a:lvl7pPr marL="914400" algn="l" rtl="0" fontAlgn="base">
        <a:spcBef>
          <a:spcPct val="0"/>
        </a:spcBef>
        <a:spcAft>
          <a:spcPct val="0"/>
        </a:spcAft>
        <a:defRPr sz="3000">
          <a:solidFill>
            <a:schemeClr val="tx2"/>
          </a:solidFill>
          <a:latin typeface="Century Schoolbook" pitchFamily="18" charset="0"/>
          <a:cs typeface="Arial" charset="0"/>
        </a:defRPr>
      </a:lvl7pPr>
      <a:lvl8pPr marL="1371600" algn="l" rtl="0" fontAlgn="base">
        <a:spcBef>
          <a:spcPct val="0"/>
        </a:spcBef>
        <a:spcAft>
          <a:spcPct val="0"/>
        </a:spcAft>
        <a:defRPr sz="3000">
          <a:solidFill>
            <a:schemeClr val="tx2"/>
          </a:solidFill>
          <a:latin typeface="Century Schoolbook" pitchFamily="18" charset="0"/>
          <a:cs typeface="Arial" charset="0"/>
        </a:defRPr>
      </a:lvl8pPr>
      <a:lvl9pPr marL="1828800" algn="l" rtl="0" fontAlgn="base">
        <a:spcBef>
          <a:spcPct val="0"/>
        </a:spcBef>
        <a:spcAft>
          <a:spcPct val="0"/>
        </a:spcAft>
        <a:defRPr sz="3000">
          <a:solidFill>
            <a:schemeClr val="tx2"/>
          </a:solidFill>
          <a:latin typeface="Century Schoolbook" pitchFamily="18" charset="0"/>
          <a:cs typeface="Arial"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Arial" charset="0"/>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35696" y="1628800"/>
            <a:ext cx="6600844" cy="2428867"/>
          </a:xfrm>
        </p:spPr>
        <p:txBody>
          <a:bodyPr>
            <a:normAutofit fontScale="90000"/>
          </a:bodyPr>
          <a:lstStyle/>
          <a:p>
            <a:pPr algn="ctr" rtl="1" fontAlgn="auto">
              <a:spcAft>
                <a:spcPts val="0"/>
              </a:spcAft>
              <a:defRPr/>
            </a:pPr>
            <a:r>
              <a:rPr lang="he-IL" sz="4000" dirty="0" smtClean="0">
                <a:latin typeface="BN Oria" pitchFamily="2" charset="-79"/>
                <a:cs typeface="BN Oria" pitchFamily="2" charset="-79"/>
              </a:rPr>
              <a:t>ידיעה ואי ידיעה באינטראקציה החינוכית המשמעותית</a:t>
            </a:r>
            <a:br>
              <a:rPr lang="he-IL" sz="4000" dirty="0" smtClean="0">
                <a:latin typeface="BN Oria" pitchFamily="2" charset="-79"/>
                <a:cs typeface="BN Oria" pitchFamily="2" charset="-79"/>
              </a:rPr>
            </a:br>
            <a:endParaRPr lang="en-US" sz="4000" dirty="0">
              <a:latin typeface="BN Oria" pitchFamily="2" charset="-79"/>
              <a:cs typeface="BN Oria" pitchFamily="2" charset="-79"/>
            </a:endParaRPr>
          </a:p>
        </p:txBody>
      </p:sp>
      <p:sp>
        <p:nvSpPr>
          <p:cNvPr id="5" name="TextBox 4"/>
          <p:cNvSpPr txBox="1"/>
          <p:nvPr/>
        </p:nvSpPr>
        <p:spPr>
          <a:xfrm>
            <a:off x="2130766" y="4797152"/>
            <a:ext cx="6261651" cy="1600438"/>
          </a:xfrm>
          <a:prstGeom prst="rect">
            <a:avLst/>
          </a:prstGeom>
          <a:noFill/>
        </p:spPr>
        <p:txBody>
          <a:bodyPr wrap="square" rtlCol="0">
            <a:spAutoFit/>
          </a:bodyPr>
          <a:lstStyle/>
          <a:p>
            <a:pPr algn="ctr" rtl="1"/>
            <a:r>
              <a:rPr lang="he-IL" sz="2000" b="1" dirty="0" smtClean="0">
                <a:solidFill>
                  <a:srgbClr val="002060"/>
                </a:solidFill>
                <a:latin typeface="BN Begilophim" pitchFamily="2" charset="-79"/>
                <a:cs typeface="BN Begilophim" pitchFamily="2" charset="-79"/>
              </a:rPr>
              <a:t>ד"ר לירון און-</a:t>
            </a:r>
            <a:endParaRPr lang="he-IL" sz="2400" b="1" dirty="0" smtClean="0">
              <a:solidFill>
                <a:srgbClr val="002060"/>
              </a:solidFill>
              <a:latin typeface="BN Begilophim" pitchFamily="2" charset="-79"/>
              <a:cs typeface="BN Begilophim" pitchFamily="2" charset="-79"/>
            </a:endParaRPr>
          </a:p>
          <a:p>
            <a:pPr algn="ctr" rtl="1"/>
            <a:r>
              <a:rPr lang="he-IL" sz="2000" b="1" dirty="0" smtClean="0">
                <a:solidFill>
                  <a:srgbClr val="002060"/>
                </a:solidFill>
                <a:latin typeface="BN Begilophim" pitchFamily="2" charset="-79"/>
                <a:cs typeface="BN Begilophim" pitchFamily="2" charset="-79"/>
              </a:rPr>
              <a:t>פסיכולוג חינוכי.</a:t>
            </a:r>
          </a:p>
          <a:p>
            <a:pPr algn="ctr" rtl="1"/>
            <a:r>
              <a:rPr lang="he-IL" sz="2000" dirty="0" smtClean="0">
                <a:solidFill>
                  <a:srgbClr val="002060"/>
                </a:solidFill>
                <a:latin typeface="BN Begilophim" pitchFamily="2" charset="-79"/>
                <a:cs typeface="BN Begilophim" pitchFamily="2" charset="-79"/>
              </a:rPr>
              <a:t>האקדמית גורדון- חיפה.</a:t>
            </a:r>
          </a:p>
          <a:p>
            <a:pPr algn="ctr" rtl="1"/>
            <a:r>
              <a:rPr lang="he-IL" sz="2000" dirty="0" smtClean="0">
                <a:solidFill>
                  <a:srgbClr val="002060"/>
                </a:solidFill>
                <a:latin typeface="BN Begilophim" pitchFamily="2" charset="-79"/>
                <a:cs typeface="BN Begilophim" pitchFamily="2" charset="-79"/>
              </a:rPr>
              <a:t>היחידה למניעת אלימות- שפ"י,</a:t>
            </a:r>
          </a:p>
          <a:p>
            <a:pPr algn="ctr" rtl="1"/>
            <a:r>
              <a:rPr lang="en-US" dirty="0" smtClean="0">
                <a:solidFill>
                  <a:srgbClr val="002060"/>
                </a:solidFill>
                <a:latin typeface="BN Begilophim" pitchFamily="2" charset="-79"/>
                <a:cs typeface="BN Begilophim" pitchFamily="2" charset="-79"/>
              </a:rPr>
              <a:t>LIRONONN.CO.IL</a:t>
            </a:r>
            <a:endParaRPr lang="en-US" sz="1600" dirty="0">
              <a:solidFill>
                <a:srgbClr val="002060"/>
              </a:solidFill>
              <a:latin typeface="BN Begilophim" pitchFamily="2" charset="-79"/>
              <a:cs typeface="BN Begilophim"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715200" cy="1143000"/>
          </a:xfrm>
        </p:spPr>
        <p:txBody>
          <a:bodyPr/>
          <a:lstStyle/>
          <a:p>
            <a:pPr algn="ctr" rtl="1"/>
            <a:r>
              <a:rPr lang="he-IL" b="1" dirty="0" smtClean="0">
                <a:effectLst>
                  <a:outerShdw blurRad="38100" dist="38100" dir="2700000" algn="tl">
                    <a:srgbClr val="000000">
                      <a:alpha val="43137"/>
                    </a:srgbClr>
                  </a:outerShdw>
                </a:effectLst>
              </a:rPr>
              <a:t>תהליך ההתפתחות הקוגניטיבית- </a:t>
            </a:r>
            <a:br>
              <a:rPr lang="he-IL" b="1" dirty="0" smtClean="0">
                <a:effectLst>
                  <a:outerShdw blurRad="38100" dist="38100" dir="2700000" algn="tl">
                    <a:srgbClr val="000000">
                      <a:alpha val="43137"/>
                    </a:srgbClr>
                  </a:outerShdw>
                </a:effectLst>
              </a:rPr>
            </a:br>
            <a:r>
              <a:rPr lang="he-IL" b="1" dirty="0" smtClean="0">
                <a:effectLst>
                  <a:outerShdw blurRad="38100" dist="38100" dir="2700000" algn="tl">
                    <a:srgbClr val="000000">
                      <a:alpha val="43137"/>
                    </a:srgbClr>
                  </a:outerShdw>
                </a:effectLst>
              </a:rPr>
              <a:t>תזכורת </a:t>
            </a:r>
            <a:r>
              <a:rPr lang="he-IL" b="1" dirty="0" err="1" smtClean="0">
                <a:effectLst>
                  <a:outerShdw blurRad="38100" dist="38100" dir="2700000" algn="tl">
                    <a:srgbClr val="000000">
                      <a:alpha val="43137"/>
                    </a:srgbClr>
                  </a:outerShdw>
                </a:effectLst>
              </a:rPr>
              <a:t>מפיאז'ה</a:t>
            </a:r>
            <a:endParaRPr lang="en-US" b="1" dirty="0">
              <a:effectLst>
                <a:outerShdw blurRad="38100" dist="38100" dir="2700000" algn="tl">
                  <a:srgbClr val="000000">
                    <a:alpha val="43137"/>
                  </a:srgbClr>
                </a:outerShdw>
              </a:effectLst>
            </a:endParaRPr>
          </a:p>
        </p:txBody>
      </p:sp>
      <p:sp>
        <p:nvSpPr>
          <p:cNvPr id="3" name="מציין מיקום תוכן 2"/>
          <p:cNvSpPr>
            <a:spLocks noGrp="1"/>
          </p:cNvSpPr>
          <p:nvPr>
            <p:ph sz="quarter" idx="1"/>
          </p:nvPr>
        </p:nvSpPr>
        <p:spPr/>
        <p:txBody>
          <a:bodyPr/>
          <a:lstStyle/>
          <a:p>
            <a:pPr algn="r" rtl="1"/>
            <a:r>
              <a:rPr lang="he-IL" dirty="0" smtClean="0"/>
              <a:t>יצירת ידע חדש יכולה להיות בדרך של הוספה והרחבה של סכמות קיימות. (הטמעה).</a:t>
            </a:r>
          </a:p>
          <a:p>
            <a:pPr algn="r" rtl="1"/>
            <a:r>
              <a:rPr lang="he-IL" dirty="0" smtClean="0"/>
              <a:t>יצירת ידע חדש יכולה להיות ביצירת מבנה חדש של הכרה ותפיסה.(התאמה).</a:t>
            </a:r>
          </a:p>
          <a:p>
            <a:pPr algn="r" rtl="1"/>
            <a:r>
              <a:rPr lang="he-IL" dirty="0" smtClean="0"/>
              <a:t>יצירת מבנה חדש מחייב למעשה פירוק והרכה מחדש של המבנה הקודם.</a:t>
            </a:r>
          </a:p>
          <a:p>
            <a:pPr algn="r" rtl="1"/>
            <a:r>
              <a:rPr lang="he-IL" dirty="0" smtClean="0"/>
              <a:t>פירוק זה יוצר בשלב ראשוני, טרם עוצבה במלואה הסכימה החדשה, מצב של מעבר, עמימות, חרדה ואי וודאות. הישן- לא טוב והחדש איננו- למעשה "גיל התבגרות" של הידע.</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המודל הספירלי של הלמידה- יעקב הכט.</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11</a:t>
            </a:fld>
            <a:endParaRPr lang="en-US"/>
          </a:p>
        </p:txBody>
      </p:sp>
      <p:sp>
        <p:nvSpPr>
          <p:cNvPr id="15362" name="AutoShape 2" descr="data:image/jpeg;base64,/9j/4AAQSkZJRgABAQAAAQABAAD/2wCEAAkGBxQREhMQEBQUERATGBcWFhcSGRQXFhgZFxgXGBUSFBMaHykgHRslHBMUITEtJikrLi4vGCI0OzMsNyotLi4BCgoKBQUFDgUFDisZExkrKysrKysrKysrKysrKysrKysrKysrKysrKysrKysrKysrKysrKysrKysrKysrKysrK//AABEIAMIBAwMBIgACEQEDEQH/xAAaAAEBAQEBAQEAAAAAAAAAAAAABAMCAQUH/8QAQhAAAgECAQgGBwYGAQQDAAAAAQIAAxEhBAUSEzFBUWEiMlJxgZEVIzNCU3OSFHKhsbPRQ2KCk6LB4WODo9IGNFT/xAAUAQEAAAAAAAAAAAAAAAAAAAAA/8QAFBEBAAAAAAAAAAAAAAAAAAAAAP/aAAwDAQACEQMRAD8A/cYiICIiAiIgIiICIiAiIgImWUZQlMaVRlReLEAeZk3pHS9nSq1Bx0Qi+dQrccwD4wLokIqZQfcpIN13Zj4gIAPMzzVZT8Wh/ZqfnroFzMBtIGwY8TgB5z2fEzrSyjQW9WifW0f4L/FS38aWhcoHvUanLRen/lpP+WHOBdEh+21F9pRbmaRFRR4YOfBZ1TzpSJClwjHYtQGmx7lcAmBZERAREQEREBERAREQEREBERAREQEREBERAREQETmo4UFmICgXJOAAG0k8JFralX2YNKn23HTP3KZ2d7Dd1Te8DbKctVDo4vU2hEF25EjcOZsOcy0K1TrHULwSzVD3sRor3AH7wlOTZOtMWUbTckkkk8WY4k7PKawJcnzfTQ6QW79tyXfu02ubcr2lURAREQIs79Rfm0f1Ulsizv1F+bR/VSWwE5qIGBDAEHaDiD3idRAg9HlP/rtqh2CNKl4JcFf6SBxBnv24phXXVj4gN6fi21P6hbG1zLogAYkByRqWNC2jvpHBT8s+4fwPAXvKMlypal7XDDBlYWZTwI/2MDuJEDeIiAiIgIiICIiAiIgIiICIiAiIgJnlFdUUsxsByJJJ2AAYkncBiZ7VqBQWYgKBck7hJcmpl2FaoCLXFND7oOGmR2yPpBt2rh4lBqpD1RZRitPgdoapbAtsw2A8TYi6IgIiICJLlGXKh0Bd6nYTFuRO5Rzaw5zPV1qnWYUF3CnZ38WddEdwU/egXTDKMsp0/aVETd02VfDEzD0WhxqF6p36x2IPPVghB4KJvk2RU6fs6aU/uKq/kIHzs4ZyouqhKtJzrKJsroTbWpjYGfWRwcQQRyxkOeqYZFDAMNbR2gH+KnGaPmqiTpapA3aUBW7tJbGBZEh+wsvs61QW2LUtUXxLdM/WI+2smFZCB26d2TvI6y87iw4wLonNOoGAZSGU4gg3BHEETqAk+VZIHswOjUXquBiOR4qd4/I2IoiBNkuU6V0caNResv5Mp3qf+DYiUyfK8m0wCDo1FxRhuPAjep3j/YBDIso01xGi6nRdey1gSO7EEHeCDAoiIgIiICIiAiIgIiICIiAiJJnGsVUKntah0U32J2uRwUXbna2+BmfXVP8ApUj4PUG7uTD+rgVl8zyegKaqi9VRYXxPeTvPOaQEROK1UICzGyjEkwFWoFBZiFUYkk2AHEmR9OtvajS8RUfz6g/yN/dtj7Romo2sqggA3pofdHbcb3vx2C2w3JugZZPk60xoooUbcN53k8TzM1iICIiBFnfqL82j+qktkWd+ovzaP6qS2AiIgRVMjKkvQIRjiynqOeJA6rfzDxDWE2yXKQ9xbRdcGU7VP+wdx3zeT5Vk2lZlOjUXqta/erDep3jxFiAQFESfJMp07hho1FwZdtr7CDvU2wP5EECiAkOXKaba9cbC1QDHSQY3AHvLckcQWFrkWuiB4rAgEG4OII2HmJ7IM3+rZsnOxelT50z7o+4To8hocZfAREQEREBERAREQEREBIMl6dWpV2qvqk4YY1WHe1lPypvl+Uaum7gXYDojtMcEXxYgeM9yLJ9XTVL30RiTtY+8x5k3J5mBvERASBBrn0j7GmeiNzupHrDyUggcxfcpnecqpCimhtUqnQUj3cCWf+lQT32G+U0aQRVRRZVAUAbgBYCB3ERAROK1UIpZjZRtMj1b1sX0qdLcgwdhxqMMQD2RjxOJUBpVzigJRdKo42rTBa3JiMF8SJwK9dsVpKg/6r9LyQMP8pXSpKgCoAqjYFAAHcBO4Hxc7PX0F6FE+to++4/ipbHQMs+3lfa0nT+ZBrF8NDpAcyonud+ovzaP6qS2BxRrK6hkYMp2FSCDuwInckr5FialMmnUO219FuTpsOwY4NhtnWSZVp3Vho1U663va+xgd6ncbDYdhBACmIiBDnBCpFdASyDpAXJdNpWw2sMSvO4w0jLEcMAykEEXBGIIOwg8J1Ic39B6lHcpDp9x79HwdXw3DRgXREQIM6dDQr/DbpfLbo1CTwGDn7kvnFWmGUqwurAgjiCLESbNNQtSTSN2W6MeLUyUY+JUwLIiICIiAiIgIiICIiBDl/SqUae7SNRhxWmMPKo1I+EukKm+Ut/JSS3/AHHe9v7K+Ql0BERAgyYadapU3IBSXvweoR3koDzpy+Q5jxoU331BrT31Sah/FpdAREizqxKrSW4as2hcXuFsTUa4xHRDAHiVgc5N65tafZqSKQ47jWP4heWPvYXzxFAAAAAGAA2AbgBPYCInhMCPO/UX5tH9VJbPlZfltOoqinURyKtEkKysfapjYGfVgJHnGiSFqIL1KZ0gBtYHB6fiNm7SCndLIgcUKodVdTdWAZTxBFwfIzuQ5r6OtpbqdQhfusq1AO4awr/TLoCQ5d0alGoO0abfdqC4/wA0p+Zl0gz5hQd/h6NX+0wqW/wgXxEQEhzdg+ULstUBA5NTpkm3DSL+IPOXSGhhlFUbmp0mHfeoreQCecC6IiAiIgIiICIiAiIgfJyXLqWuygmpTDKyUzdlB6KBtHbsBqnxJlnpGj8Wn9a/vNzSXsjyEaleyPIQMPSNH4tP61/eSZ3znTFCto1aZbQfR6S9YqQo28bT6WpXsjyEizzSXU1OiNnAcRA0p5dRUBRVp2AA667vGdekaPxaf1r+831K9keQjUr2R5CBh6Ro/Fp/Wv7yI5wpNlPtadqdK46a2JqsRx2gUD9U+pqV7I8hIaFJftFbojqUtw41YG/pGj8Wn9a/vHpGj8Wn9a/vN9SvZHkI1K9keQgYekaPxaf1r+8+dQymjXAq1qlNlbFKbMpULtVnU7XIscersGy5qz7SX7NXso9lU3DsGWiivZHkIHxP/kWUZM1IadSkoV6Z0w6qyDWJpMtQEFbDeCJZmvOqNRpNVqUxUKKWBZQdK2N1vh3bp3nakugvRHtaO4fFSW6leyPIQMPSNH4tP61/ePSNH4tP61/eb6leyPIRqV7I8hA+ZkuX0tdWIq0wtqYtpriwBLNt7LUx/TylnpGj8Wn9a/vMM00lZWraItWbTXAdSwSmR3qit3sZdqV7I8hAw9I0fi0/rX95Dn3OFI5NlAFWmTqqnvL2G5z6upXsjyEhzzSU0tDRB1jJTIsOq7qr/wCJaBR6RpfFp/Wv7zz0jR+LT+tf3m+pXsjyEaleyPIQMPSNH4tP61/eRrnCl9ob1tPCkt+kvvO9t/8AKZ9PUr2R5CQUKK/aax0RbV0V2DaGrE/g6wLqNdXxRlcDbokH8ppOVQDYAO6dQEREBERAREQEREBERASHPZtk9U7lUse5cT+AMunjqCCDiDgYHsSLMzXo0wTdkGrYnbpUzoNfxUy2AkHVyn5tK3dqX/39oP0y+Q526KrW+CwY/cPRqX5BWLd6iBdERA8YXwOwyLNjaI1DdakAAT7ybEf8LHmDyl0wyrJRUtiVdeq620lvtsSCO8EEGBjnfqL82j+qktnxc61Kyouki1RrKONM6LE61MNW+H+fhLPt1T/81bxbJ7fhUgXSDKW1rGip6ItrWG4YHVA9pht4A8xPTTrVMHK0U3imzM5HDTsuh4AngRK6NFUUKgCqNgEDpRYWGAHCexEBIcq6dakm5NKqe+2ggI56bkc6crq1AilmIVVBJJ2ADEkybN1M9Kq4tUqWNjtVRfV0zzAJJ5s0CyIiAkOasddU7dV//Hal+dInxm+W5Rq6b1LX0VJA3k7lHMmw8Z5kGT6umiE3IHSPFjizeJJPjAoiIgIiICIiAiIgIiICIiAiIgQ5J0KtWnua1VeGICuAPvLpH5kukOdF0QtYdakbm20ofaLxOHStxRZapuLjEHhA9nhE9iBBkB1bHJzsUA0id6bNC+8pgO4rfEmXzDK8mFRbEkEEMrDarDYw/I8QSDgTOMmykk6uoNGqBfDquB76csRcbRfuJCqIiBFnfqL82j+qktkWd+ovzaP6qS2AiIgIiQ1MoNQmnROAweoNi2wKodhfaOC79wIeV/XNqx7JT6w7mI/gjlfrd2jvNr5xQpBFCKLKosB/zO4CInFaqEUuxsqgkk7gMSYEeW+sqU6I2KVq1OQUk0x3mooPcjcpfI820jZqjiz1TpEdkWAVO8KBfneWQEREBERAREQEREBERAREQEREBIMl9S+p/htc0uW9qPhtXlcWAXG+Y5Vk4qLokkHAgjapBuGHcYG0SXJcoJJp1LLVAvh1WHbTliLjapNsbgmqAmWU5OtQWcXsbg7CDuZWGIOO0TWIEOlVpbb104gKKg+8MAw7gCMMDtndDONJzohwHPuPdH/ttZtx3bpXM61FXGi6q6naGAI8jAlzv1F+bR/VSXT4udc10gi6AamNbRwpvUpr7VPdQgSz0Unarf38o/8AeBdI6ucUBKppVXGBWkNKx4M2CqfvETn0RRPWXWfOZ6vkHJtLKdMKAqgKowAAAAHAAQIzQqVfakJT7CEknk9TDDiAPEjbYiBQFUAKBYAYAAbABwnUQEREBIG9dUFvZUiSeDVFNgvMKbk/zBeyZ1ldQuTRpkj4jjDQBHVU9s3FuAN+yDXSphQFUBVAsAMAANwEDqIiAiIgIiICIiAiIgIiICIiAiIgIiIGOVZOHAvcMDdWHWU9oeZHAgkG4MyyfKjpauqAtTd2Xttanj5g4jmLE1zPKKC1F0XAZefEYgg7iDiCMRA0iQWq0tnr6fPCqB37H8bGw2sZRk2VpUvoG5G0G4ZeTIcVPeIG8RECLO/UX5tH9VJbIs79Rfm0f1UlsBERAREkrZcoYogNWoNqpa683JIC+JudwMCuQvXaqSlI6KDBqn5rSvgTxOwczcDz7K9TGuQF+HTJ0f63sC3dgMbEHbLkUAAAAAYADAADYAIHFCiqKFUWA7ybnEkk4kkkkk4maREBERAREQEREBERAREQEREBERAREQEREBERASfKciSpYuoLDYwuHW+3RcWYeBlEQIfsdRfZ1j3VlFQDuI0W82P7tfWXrUlccab4nnoOAB9R8ZdED4udMvOgulRrJ62juVr+tS/s2a3jaW+kl7Fb+1U/abZXk+sAF7WZG+hg1vHRtN4EP29j1aFZhx9Wv4Owb8I1ldtiU6Q4uxc9xpqAL/1+e2XRAh9H6Xtnap/KOhT5jQXrDkxaVUaKoAqKEUbAoAA7gJpEBERAREQEREBERAREQEREBERAREQEREBERAREQEREBERAREQEREBERAREQEREBERAREQEREBERAREQ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64" name="Picture 4" descr="http://www.archijob.co.il/archijob_forums/images_upload/9-67260-20120815-1245.jpg"/>
          <p:cNvPicPr>
            <a:picLocks noChangeAspect="1" noChangeArrowheads="1"/>
          </p:cNvPicPr>
          <p:nvPr/>
        </p:nvPicPr>
        <p:blipFill>
          <a:blip r:embed="rId2" cstate="print"/>
          <a:srcRect/>
          <a:stretch>
            <a:fillRect/>
          </a:stretch>
        </p:blipFill>
        <p:spPr bwMode="auto">
          <a:xfrm>
            <a:off x="2915816" y="1556792"/>
            <a:ext cx="3816424" cy="2862318"/>
          </a:xfrm>
          <a:prstGeom prst="rect">
            <a:avLst/>
          </a:prstGeom>
          <a:noFill/>
        </p:spPr>
      </p:pic>
      <p:sp>
        <p:nvSpPr>
          <p:cNvPr id="7" name="TextBox 6"/>
          <p:cNvSpPr txBox="1"/>
          <p:nvPr/>
        </p:nvSpPr>
        <p:spPr>
          <a:xfrm>
            <a:off x="467544" y="1628800"/>
            <a:ext cx="2664296" cy="2585323"/>
          </a:xfrm>
          <a:prstGeom prst="rect">
            <a:avLst/>
          </a:prstGeom>
          <a:noFill/>
        </p:spPr>
        <p:txBody>
          <a:bodyPr wrap="square" rtlCol="0">
            <a:spAutoFit/>
          </a:bodyPr>
          <a:lstStyle/>
          <a:p>
            <a:pPr algn="r" rtl="1"/>
            <a:r>
              <a:rPr lang="he-IL" b="1" dirty="0" smtClean="0"/>
              <a:t>בתחילה רמת הידיעה מועטה ולכן גם רמת אי הידיעה מועטה,</a:t>
            </a:r>
          </a:p>
          <a:p>
            <a:pPr algn="r" rtl="1"/>
            <a:r>
              <a:rPr lang="he-IL" b="1" dirty="0" smtClean="0"/>
              <a:t>אולם ככל שהאדם מעמיק בלמידה </a:t>
            </a:r>
            <a:r>
              <a:rPr lang="he-IL" b="1" dirty="0" err="1" smtClean="0"/>
              <a:t>הספירלה</a:t>
            </a:r>
            <a:r>
              <a:rPr lang="he-IL" b="1" dirty="0" smtClean="0"/>
              <a:t> מתרחבת- רמת הידיעה עמוקה יותר, אולם במקביל גם רמת אי הידיעה הולכת ומעמיקה.</a:t>
            </a:r>
            <a:endParaRPr lang="en-US" b="1" dirty="0"/>
          </a:p>
        </p:txBody>
      </p:sp>
      <p:sp>
        <p:nvSpPr>
          <p:cNvPr id="8" name="TextBox 7"/>
          <p:cNvSpPr txBox="1"/>
          <p:nvPr/>
        </p:nvSpPr>
        <p:spPr>
          <a:xfrm>
            <a:off x="6372199" y="1700808"/>
            <a:ext cx="2128947" cy="3693319"/>
          </a:xfrm>
          <a:prstGeom prst="rect">
            <a:avLst/>
          </a:prstGeom>
          <a:noFill/>
        </p:spPr>
        <p:txBody>
          <a:bodyPr wrap="square" rtlCol="0">
            <a:spAutoFit/>
          </a:bodyPr>
          <a:lstStyle/>
          <a:p>
            <a:pPr algn="r" rtl="1"/>
            <a:r>
              <a:rPr lang="he-IL" b="1" dirty="0" smtClean="0"/>
              <a:t>המודל הספירלי מבטא את הרעיון, </a:t>
            </a:r>
          </a:p>
          <a:p>
            <a:pPr algn="r" rtl="1"/>
            <a:r>
              <a:rPr lang="he-IL" b="1" dirty="0" smtClean="0"/>
              <a:t>שבכל שלב בלמידה, </a:t>
            </a:r>
          </a:p>
          <a:p>
            <a:pPr algn="r" rtl="1"/>
            <a:r>
              <a:rPr lang="he-IL" b="1" dirty="0" smtClean="0"/>
              <a:t>אני מחובר מצד אחד למחשבות </a:t>
            </a:r>
          </a:p>
          <a:p>
            <a:pPr algn="r" rtl="1"/>
            <a:r>
              <a:rPr lang="he-IL" b="1" dirty="0" smtClean="0"/>
              <a:t>ולתפיסות העכשוויות שלי, </a:t>
            </a:r>
          </a:p>
          <a:p>
            <a:pPr algn="r" rtl="1"/>
            <a:r>
              <a:rPr lang="he-IL" b="1" dirty="0" smtClean="0"/>
              <a:t>ומצד שני לשאלות ולספקות </a:t>
            </a:r>
          </a:p>
          <a:p>
            <a:pPr algn="r" rtl="1"/>
            <a:r>
              <a:rPr lang="he-IL" b="1" dirty="0" smtClean="0"/>
              <a:t>שמניעות את המשך מסע הלמידה </a:t>
            </a:r>
          </a:p>
          <a:p>
            <a:pPr algn="r" rtl="1"/>
            <a:r>
              <a:rPr lang="he-IL" b="1" dirty="0" smtClean="0"/>
              <a:t>שבו אני נמצא.</a:t>
            </a:r>
            <a:endParaRPr lang="en-US" b="1" dirty="0" smtClean="0"/>
          </a:p>
          <a:p>
            <a:pPr algn="r" rt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1"/>
            <a:r>
              <a:rPr lang="he-IL" b="1" dirty="0" smtClean="0">
                <a:effectLst>
                  <a:outerShdw blurRad="38100" dist="38100" dir="2700000" algn="tl">
                    <a:srgbClr val="000000">
                      <a:alpha val="43137"/>
                    </a:srgbClr>
                  </a:outerShdw>
                </a:effectLst>
              </a:rPr>
              <a:t>אז מה למדנו???</a:t>
            </a:r>
            <a:endParaRPr lang="en-US" b="1" dirty="0">
              <a:effectLst>
                <a:outerShdw blurRad="38100" dist="38100" dir="2700000" algn="tl">
                  <a:srgbClr val="000000">
                    <a:alpha val="43137"/>
                  </a:srgbClr>
                </a:outerShdw>
              </a:effectLst>
            </a:endParaRPr>
          </a:p>
        </p:txBody>
      </p:sp>
      <p:sp>
        <p:nvSpPr>
          <p:cNvPr id="3" name="מציין מיקום תוכן 2"/>
          <p:cNvSpPr>
            <a:spLocks noGrp="1"/>
          </p:cNvSpPr>
          <p:nvPr>
            <p:ph sz="quarter" idx="1"/>
          </p:nvPr>
        </p:nvSpPr>
        <p:spPr/>
        <p:txBody>
          <a:bodyPr/>
          <a:lstStyle/>
          <a:p>
            <a:pPr algn="r" rtl="1"/>
            <a:r>
              <a:rPr lang="he-IL" dirty="0" smtClean="0"/>
              <a:t>כל למידה מלווה בהכחדה של הישן, באובדן של הכרה קודמת ובהרחבת אי- הידיעה והספק.</a:t>
            </a:r>
          </a:p>
          <a:p>
            <a:pPr algn="r" rtl="1"/>
            <a:r>
              <a:rPr lang="he-IL" dirty="0" smtClean="0"/>
              <a:t>הבחירה לא לדעת/ לא ללמוד מגנה על המבנה הקודם ומונעת חרדה. זוהי בחירה לגיטימית לכל בן אנוש.</a:t>
            </a:r>
          </a:p>
          <a:p>
            <a:pPr algn="r" rtl="1"/>
            <a:r>
              <a:rPr lang="he-IL" dirty="0" smtClean="0"/>
              <a:t>גם ידע טרם זמנו הוא דבר הרסני ולא פשוט, (כדוגמת: ידיעה מינית מוקדמת, היוצרת "בלבול שפות" בין שפת הרוך לשפת התשוקה).</a:t>
            </a:r>
          </a:p>
          <a:p>
            <a:pPr algn="r" rtl="1"/>
            <a:r>
              <a:rPr lang="he-IL" dirty="0" smtClean="0"/>
              <a:t>בכל אינטראקציה משמעותית בחינוך משולבים סוגי ידע שונים ובהתאם לכך בחירות מגוונות של ידיעה ואי- ידיעה.</a:t>
            </a:r>
          </a:p>
          <a:p>
            <a:pPr algn="r" rtl="1"/>
            <a:r>
              <a:rPr lang="he-IL" b="1" dirty="0" smtClean="0"/>
              <a:t>המורה הוא צד פעיל לא רק בהקניית ידע, אלא גם בכיסויו ובהסתרתו של ידע אחר מתלמידיו, (כ</a:t>
            </a:r>
            <a:r>
              <a:rPr lang="he-IL" dirty="0" smtClean="0"/>
              <a:t>דוגמת: ספקות, חרדות, חוסר ביטחון, פרטים אישיים ועוד...).</a:t>
            </a:r>
            <a:endParaRPr lang="en-US" b="1"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dirty="0" smtClean="0"/>
              <a:t>אז מדוע בכל זאת לבחור בידיעה???</a:t>
            </a:r>
            <a:endParaRPr lang="en-US" dirty="0"/>
          </a:p>
        </p:txBody>
      </p:sp>
      <p:sp>
        <p:nvSpPr>
          <p:cNvPr id="3" name="מציין מיקום תוכן 2"/>
          <p:cNvSpPr>
            <a:spLocks noGrp="1"/>
          </p:cNvSpPr>
          <p:nvPr>
            <p:ph sz="quarter" idx="1"/>
          </p:nvPr>
        </p:nvSpPr>
        <p:spPr/>
        <p:txBody>
          <a:bodyPr/>
          <a:lstStyle/>
          <a:p>
            <a:pPr algn="r" rtl="1"/>
            <a:r>
              <a:rPr lang="he-IL" dirty="0" smtClean="0"/>
              <a:t>כאחראים לאינטראקציה החינוכית אנו מעודדים במודע או לא במודע מצב של חוסר נחת מתמיד, הוא המניע לחיים בכלל וללמידה בפרט.</a:t>
            </a:r>
            <a:endParaRPr lang="en-US" dirty="0" smtClean="0"/>
          </a:p>
          <a:p>
            <a:pPr algn="r" rtl="1"/>
            <a:r>
              <a:rPr lang="he-IL" dirty="0" smtClean="0"/>
              <a:t>איננו בוחרים בידיעה- היא מוצאת את מקומה בין אם נבחר "ללמד" ובין אם לאו.</a:t>
            </a:r>
          </a:p>
          <a:p>
            <a:pPr algn="r" rtl="1"/>
            <a:r>
              <a:rPr lang="he-IL" dirty="0" smtClean="0"/>
              <a:t>"חיים המשלבים את עולם הידיעה עם עולם אי-הידיעה יוצרים מצב המעודד צמיחה:</a:t>
            </a:r>
            <a:endParaRPr lang="en-US" dirty="0" smtClean="0"/>
          </a:p>
          <a:p>
            <a:pPr algn="r" rtl="1">
              <a:buNone/>
            </a:pPr>
            <a:r>
              <a:rPr lang="he-IL" b="1" dirty="0" smtClean="0"/>
              <a:t>	במצב של צמיחה, השאלות והספקות שקיימים באזור אי-הידיעה, לא מוחבאים מבושה, אלא מהווים מנוע למסע חיפוש ברמות הלמידה הגבוהות ביותר (זרימה ופתיחה)</a:t>
            </a:r>
            <a:endParaRPr lang="en-US" dirty="0" smtClean="0"/>
          </a:p>
          <a:p>
            <a:pPr algn="r" rtl="1">
              <a:buNone/>
            </a:pPr>
            <a:r>
              <a:rPr lang="he-IL" dirty="0" smtClean="0"/>
              <a:t>	במצב כזה, דעות שונות נעשות להזדמנות ללמידה, ומפסיקות להוות איום על הלומד". (יעקב הכט)</a:t>
            </a:r>
          </a:p>
          <a:p>
            <a:pPr algn="r" rtl="1"/>
            <a:endParaRPr lang="he-IL" dirty="0" smtClean="0"/>
          </a:p>
          <a:p>
            <a:pPr algn="r" rtl="1"/>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1"/>
            <a:r>
              <a:rPr lang="he-IL" b="1" dirty="0" smtClean="0"/>
              <a:t>ולסיכום</a:t>
            </a:r>
            <a:endParaRPr lang="en-US" b="1" dirty="0"/>
          </a:p>
        </p:txBody>
      </p:sp>
      <p:sp>
        <p:nvSpPr>
          <p:cNvPr id="3" name="מציין מיקום תוכן 2"/>
          <p:cNvSpPr>
            <a:spLocks noGrp="1"/>
          </p:cNvSpPr>
          <p:nvPr>
            <p:ph sz="quarter" idx="1"/>
          </p:nvPr>
        </p:nvSpPr>
        <p:spPr/>
        <p:txBody>
          <a:bodyPr/>
          <a:lstStyle/>
          <a:p>
            <a:pPr algn="r" rtl="1"/>
            <a:r>
              <a:rPr lang="he-IL" dirty="0" smtClean="0"/>
              <a:t>תפיסת השיח/ הלמידה/ הייעוץ כתפיסה תרפויטית מעוררת אשליה של הקלה מכאב, מזור לנפש.</a:t>
            </a:r>
          </a:p>
          <a:p>
            <a:pPr algn="r" rtl="1"/>
            <a:r>
              <a:rPr lang="he-IL" dirty="0" smtClean="0"/>
              <a:t>תפיסת השיח/ הלמידה/ הייעוץ כתפיסה של אינטראקציה  חינוכית משמעותית מעוררת הכרה בחשיבות התהליך הבין- אישי המורכב בו המורה/ היועץ והתלמיד כאחד שותפים יחדיו למסע לא פשוט ודו משמעי של שינוי ושימור, חשיפה והסתר. זהו מסע של חיים- ומכאן שהכרחי לחנך וללוות את בני הנוער המצויים בראשיתו.</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457200" y="285728"/>
            <a:ext cx="8186766" cy="6188224"/>
          </a:xfrm>
        </p:spPr>
        <p:txBody>
          <a:bodyPr/>
          <a:lstStyle/>
          <a:p>
            <a:pPr algn="r" rtl="1">
              <a:buNone/>
            </a:pPr>
            <a:r>
              <a:rPr lang="he-IL" sz="2800" b="1" dirty="0" smtClean="0">
                <a:latin typeface="BN Elkana" pitchFamily="2" charset="-79"/>
                <a:cs typeface="+mn-cs"/>
              </a:rPr>
              <a:t>ספרי על מקרה שמבטא מבחינתך את משמעות החונכות.</a:t>
            </a:r>
          </a:p>
          <a:p>
            <a:pPr algn="just" rtl="1">
              <a:buNone/>
            </a:pPr>
            <a:r>
              <a:rPr lang="he-IL" b="1" dirty="0" smtClean="0">
                <a:latin typeface="BN Elkana" pitchFamily="2" charset="-79"/>
                <a:cs typeface="BN Elkana" pitchFamily="2" charset="-79"/>
              </a:rPr>
              <a:t>-</a:t>
            </a:r>
            <a:r>
              <a:rPr lang="he-IL" sz="2800" b="1" dirty="0" smtClean="0">
                <a:latin typeface="BN Elkana" pitchFamily="2" charset="-79"/>
                <a:cs typeface="BN Elkana" pitchFamily="2" charset="-79"/>
              </a:rPr>
              <a:t>אני רוצה לספר על מפגש מאוד משמעותי עבורי של החונכות הקבוצתית שלי בתיכון השנה. </a:t>
            </a:r>
          </a:p>
          <a:p>
            <a:pPr algn="just" rtl="1">
              <a:buNone/>
            </a:pPr>
            <a:r>
              <a:rPr lang="he-IL" sz="2800" b="1" dirty="0" smtClean="0">
                <a:latin typeface="BN Elkana" pitchFamily="2" charset="-79"/>
                <a:cs typeface="BN Elkana" pitchFamily="2" charset="-79"/>
              </a:rPr>
              <a:t>שמתי לב שרבים בבית הספר משתמשים בקללות כמעט בכל שיחה, ו"יורדים" אחד על השני בחברות ובצחוק, בלי לשים לב שיש שימוש בשפה גסה. הדיבור ה"לא מכבד" התקיים גם במפגשים שלנו בתחילת השנה. כל פעם שהשתמשו לידי בשפה כזו עצרתי ושיקפתי, שמתי גבול ברור.</a:t>
            </a:r>
          </a:p>
          <a:p>
            <a:pPr algn="just" rtl="1">
              <a:buNone/>
            </a:pPr>
            <a:r>
              <a:rPr lang="he-IL" sz="2800" b="1" dirty="0" smtClean="0">
                <a:latin typeface="BN Elkana" pitchFamily="2" charset="-79"/>
                <a:cs typeface="BN Elkana" pitchFamily="2" charset="-79"/>
              </a:rPr>
              <a:t>אני מאמינה שכדי ליצור מקום בטוח ומוגן בקבוצה, אנחנו צריכים להתנהל בכבוד, ולבחור בזהירות את המילים שלנו.</a:t>
            </a:r>
          </a:p>
          <a:p>
            <a:pPr algn="just" rtl="1"/>
            <a:endParaRPr lang="en-US" sz="1800"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457200" y="428604"/>
            <a:ext cx="8329642" cy="6045348"/>
          </a:xfrm>
        </p:spPr>
        <p:txBody>
          <a:bodyPr>
            <a:normAutofit/>
          </a:bodyPr>
          <a:lstStyle/>
          <a:p>
            <a:pPr algn="just" rtl="1">
              <a:buNone/>
            </a:pPr>
            <a:r>
              <a:rPr lang="he-IL" sz="3200" b="1" dirty="0" smtClean="0">
                <a:latin typeface="BN Elkana" pitchFamily="2" charset="-79"/>
                <a:cs typeface="BN Elkana" pitchFamily="2" charset="-79"/>
              </a:rPr>
              <a:t>בתחילת המפגש הבא, חילקתי דפים לבנים גדולים וביקשתי מכולם לכתוב את כל הקללות שהם מכירים. הילדים כתבו וכתבו עוד ועוד... שפה כל כך צבעונית ומגוונת, שלא הכרתי... אחר כך הוספנו קללות בפולנית, באידיש ובסינית שהורדנו מאתר קללות מיוחד באינטרנט. ואז הסתכלנו וניסינו למיין את הקללות. ראינו שהז'אנרים הנפוצים הם: קללות העוסקות במבנה גוף, נטיות מיניות,מתירנות מינית, ג'נדר, יכולות מנטאליות ועוד. ניסינו להבין מה המסר המסתתר מאחורי הקללות הללו, ומה הן משקפות בחברה שלנו.</a:t>
            </a:r>
          </a:p>
          <a:p>
            <a:pPr algn="just" rtl="1">
              <a:buNone/>
            </a:pPr>
            <a:r>
              <a:rPr lang="he-IL" sz="3200" b="1" dirty="0" smtClean="0">
                <a:latin typeface="BN Elkana" pitchFamily="2" charset="-79"/>
                <a:cs typeface="BN Elkana" pitchFamily="2" charset="-79"/>
              </a:rPr>
              <a:t>אחר כך העמקנו ונכנסנו פנימה, לחוויות האישיות שלנו: מתי קיללתי בפעם הראשונה? איזו קללה הכאיבה לי? את מי קיללתי ופגעתי בו? מתי אני מקללת? אל מי אני מפנה את הקללות שלי? למה אני מקלל?</a:t>
            </a:r>
          </a:p>
          <a:p>
            <a:pPr algn="just" rtl="1">
              <a:buNone/>
            </a:pPr>
            <a:r>
              <a:rPr lang="he-IL" sz="2800" dirty="0" smtClean="0"/>
              <a:t> </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457200" y="357166"/>
            <a:ext cx="8258204" cy="6116786"/>
          </a:xfrm>
        </p:spPr>
        <p:txBody>
          <a:bodyPr/>
          <a:lstStyle/>
          <a:p>
            <a:pPr algn="just" rtl="1">
              <a:buNone/>
            </a:pPr>
            <a:r>
              <a:rPr lang="he-IL" sz="3200" b="1" dirty="0" smtClean="0">
                <a:latin typeface="BN Elkana" pitchFamily="2" charset="-79"/>
                <a:cs typeface="BN Elkana" pitchFamily="2" charset="-79"/>
              </a:rPr>
              <a:t>הגענו למסקנה שאנחנו משתמשים בשפה אלימה ושומעים כל כך הרבה קללות סביבנו שאנחנו מאבדים את הרגישות. אנחנו מתחספסים ולא מודעים לעוצמה של השפה שלנו.</a:t>
            </a:r>
          </a:p>
          <a:p>
            <a:pPr algn="just" rtl="1">
              <a:buNone/>
            </a:pPr>
            <a:r>
              <a:rPr lang="he-IL" sz="3200" b="1" dirty="0" smtClean="0">
                <a:latin typeface="BN Elkana" pitchFamily="2" charset="-79"/>
                <a:cs typeface="BN Elkana" pitchFamily="2" charset="-79"/>
              </a:rPr>
              <a:t>כל אחד ואחת סיפר על חוויה מהילדות המוקדמת שבה שמעו או השתמשו או חוו שפה אלימה ואיבדו רגע של תמימות.</a:t>
            </a:r>
          </a:p>
          <a:p>
            <a:pPr algn="just" rtl="1">
              <a:buNone/>
            </a:pPr>
            <a:r>
              <a:rPr lang="he-IL" sz="3200" b="1" dirty="0" smtClean="0">
                <a:latin typeface="BN Elkana" pitchFamily="2" charset="-79"/>
                <a:cs typeface="BN Elkana" pitchFamily="2" charset="-79"/>
              </a:rPr>
              <a:t>לסיום, חילקתי לכל אחד ואחת בלון הליום גדול וצבעוני על חוט, ונתתי משימה: עליהם להסתובב עם הבלון, שמסמל תמימות, ילדות וטוהר. לאורך כל היום אסור לקלל או להשתמש בשפה אלימה, גם לא בצחוק. ברגע שעולה על שפתיהם קללה, עליהם לשחרר את הבלון אל השמיים, אקט סימבולי המדמה אבדן תמימות.</a:t>
            </a:r>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18</a:t>
            </a:fld>
            <a:endParaRPr lang="en-US"/>
          </a:p>
        </p:txBody>
      </p:sp>
      <p:pic>
        <p:nvPicPr>
          <p:cNvPr id="5" name="Picture 2" descr="http://t1.gstatic.com/images?q=tbn:ANd9GcQWlRKx9Yp-YoGX80uv_wT7hyIRtYlJthqVWrIvcOvFp0IzFkz4uQ"/>
          <p:cNvPicPr>
            <a:picLocks noGrp="1" noChangeAspect="1" noChangeArrowheads="1"/>
          </p:cNvPicPr>
          <p:nvPr>
            <p:ph sz="quarter" idx="1"/>
          </p:nvPr>
        </p:nvPicPr>
        <p:blipFill>
          <a:blip r:embed="rId2" cstate="print"/>
          <a:srcRect/>
          <a:stretch>
            <a:fillRect/>
          </a:stretch>
        </p:blipFill>
        <p:spPr bwMode="auto">
          <a:xfrm>
            <a:off x="785786" y="4214818"/>
            <a:ext cx="2876550" cy="1590675"/>
          </a:xfrm>
          <a:prstGeom prst="rect">
            <a:avLst/>
          </a:prstGeom>
          <a:noFill/>
        </p:spPr>
      </p:pic>
      <p:sp>
        <p:nvSpPr>
          <p:cNvPr id="6" name="מלבן 5"/>
          <p:cNvSpPr/>
          <p:nvPr/>
        </p:nvSpPr>
        <p:spPr>
          <a:xfrm>
            <a:off x="571472" y="500042"/>
            <a:ext cx="7858180" cy="3785652"/>
          </a:xfrm>
          <a:prstGeom prst="rect">
            <a:avLst/>
          </a:prstGeom>
        </p:spPr>
        <p:txBody>
          <a:bodyPr wrap="square">
            <a:spAutoFit/>
          </a:bodyPr>
          <a:lstStyle/>
          <a:p>
            <a:pPr algn="just" rtl="1">
              <a:buNone/>
            </a:pPr>
            <a:r>
              <a:rPr lang="he-IL" sz="4000" b="1" dirty="0" smtClean="0">
                <a:latin typeface="BN Elkana" pitchFamily="2" charset="-79"/>
                <a:cs typeface="BN Elkana" pitchFamily="2" charset="-79"/>
              </a:rPr>
              <a:t>החבר'ה ניסו, התאמצו, וחלק אפילו הצליחו לשמור על הבלון עד שחזרו הביתה. אולם הרוב נאלצו לשחרר את הבלון ברגע של תסכול, כעס ושימוש בקללה. מי שהתבונן מבחוץ, יכול היה לראות לאורך היום כולו, נערים ונערות משחררים בלונים צבעוניים אל השחקים.</a:t>
            </a:r>
          </a:p>
          <a:p>
            <a:pPr algn="just" rtl="1">
              <a:buNone/>
            </a:pPr>
            <a:r>
              <a:rPr lang="he-IL" sz="4000" b="1" dirty="0" smtClean="0">
                <a:latin typeface="BN Elkana" pitchFamily="2" charset="-79"/>
                <a:cs typeface="BN Elkana" pitchFamily="2" charset="-79"/>
              </a:rPr>
              <a:t>מחיר אובדן התמימות</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1"/>
            <a:r>
              <a:rPr lang="he-IL" b="1" dirty="0" smtClean="0"/>
              <a:t>אדיפוס והספינקס: התאווה לידיעה ומחירה</a:t>
            </a:r>
            <a:endParaRPr lang="en-US" b="1" dirty="0"/>
          </a:p>
        </p:txBody>
      </p:sp>
      <p:sp>
        <p:nvSpPr>
          <p:cNvPr id="3" name="מציין מיקום תוכן 2"/>
          <p:cNvSpPr>
            <a:spLocks noGrp="1"/>
          </p:cNvSpPr>
          <p:nvPr>
            <p:ph sz="quarter" idx="1"/>
          </p:nvPr>
        </p:nvSpPr>
        <p:spPr/>
        <p:txBody>
          <a:bodyPr/>
          <a:lstStyle/>
          <a:p>
            <a:pPr marL="457200" indent="-457200" algn="just" rtl="1">
              <a:buNone/>
            </a:pPr>
            <a:r>
              <a:rPr lang="he-IL" dirty="0" smtClean="0"/>
              <a:t>א. הספינקס של אדיפוס- על מחיר הידיעה...</a:t>
            </a:r>
          </a:p>
          <a:p>
            <a:pPr marL="457200" indent="-457200" algn="just" rtl="1">
              <a:buNone/>
            </a:pPr>
            <a:r>
              <a:rPr lang="he-IL" dirty="0" smtClean="0"/>
              <a:t>ב. מספר דוגמאות מחיי ומחיי מטופלים.</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2</a:t>
            </a:fld>
            <a:endParaRPr lang="en-US"/>
          </a:p>
        </p:txBody>
      </p:sp>
      <p:pic>
        <p:nvPicPr>
          <p:cNvPr id="21506" name="Picture 2" descr="http://www.haayal.co.il/images/2007.jpg"/>
          <p:cNvPicPr>
            <a:picLocks noChangeAspect="1" noChangeArrowheads="1"/>
          </p:cNvPicPr>
          <p:nvPr/>
        </p:nvPicPr>
        <p:blipFill>
          <a:blip r:embed="rId2" cstate="print"/>
          <a:srcRect/>
          <a:stretch>
            <a:fillRect/>
          </a:stretch>
        </p:blipFill>
        <p:spPr bwMode="auto">
          <a:xfrm>
            <a:off x="3419872" y="2780928"/>
            <a:ext cx="2263594" cy="303430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1"/>
            <a:r>
              <a:rPr lang="he-IL" b="1" dirty="0" smtClean="0">
                <a:effectLst>
                  <a:outerShdw blurRad="38100" dist="38100" dir="2700000" algn="tl">
                    <a:srgbClr val="000000">
                      <a:alpha val="43137"/>
                    </a:srgbClr>
                  </a:outerShdw>
                </a:effectLst>
              </a:rPr>
              <a:t>המסר העיקרי</a:t>
            </a:r>
            <a:endParaRPr lang="en-US" b="1" dirty="0">
              <a:effectLst>
                <a:outerShdw blurRad="38100" dist="38100" dir="2700000" algn="tl">
                  <a:srgbClr val="000000">
                    <a:alpha val="43137"/>
                  </a:srgbClr>
                </a:outerShdw>
              </a:effectLst>
            </a:endParaRPr>
          </a:p>
        </p:txBody>
      </p:sp>
      <p:sp>
        <p:nvSpPr>
          <p:cNvPr id="3" name="מציין מיקום תוכן 2"/>
          <p:cNvSpPr>
            <a:spLocks noGrp="1"/>
          </p:cNvSpPr>
          <p:nvPr>
            <p:ph sz="quarter" idx="1"/>
          </p:nvPr>
        </p:nvSpPr>
        <p:spPr/>
        <p:txBody>
          <a:bodyPr/>
          <a:lstStyle/>
          <a:p>
            <a:pPr algn="r" rtl="1"/>
            <a:r>
              <a:rPr lang="he-IL" dirty="0" smtClean="0"/>
              <a:t>הקונפליקט בין ידיעה לאי ידיעה עומד בבסיסו של כל תהליך למידה, הכרה וגילוי אינטלקטואלי או רגשי.</a:t>
            </a:r>
          </a:p>
          <a:p>
            <a:pPr algn="r" rtl="1"/>
            <a:r>
              <a:rPr lang="he-IL" dirty="0" smtClean="0"/>
              <a:t>הידע, הלמידה וההכרה אינן רק תהליך של הבנייה, המעורר סיפוק וחדוות דעת, אלא גם תהליך של הרס, המעורר אי ודאות, חרדה ותחושות אובדן וכאב.</a:t>
            </a:r>
          </a:p>
          <a:p>
            <a:pPr algn="r" rtl="1"/>
            <a:r>
              <a:rPr lang="he-IL" dirty="0" smtClean="0"/>
              <a:t>עלינו להכיר </a:t>
            </a:r>
            <a:r>
              <a:rPr lang="he-IL" dirty="0" err="1" smtClean="0"/>
              <a:t>באמביולנציה</a:t>
            </a:r>
            <a:r>
              <a:rPr lang="he-IL" dirty="0" smtClean="0"/>
              <a:t> הכרוכה מבקשתנו מן התלמיד ללמוד, לדעת, להתחבר לתהליכים המנטאליים, (עמדות ורגשות) ולחשוף את רגשותיהם.</a:t>
            </a:r>
          </a:p>
          <a:p>
            <a:pPr algn="r" rtl="1"/>
            <a:r>
              <a:rPr lang="he-IL" dirty="0" smtClean="0"/>
              <a:t>עם זאת גם ללא שנבקש זאת באופן מובנה האינטראקציה החינוכית המשמעותית יוצרת תהליכי גילוי והסתרה מעצם מהותה כאינטראקציה המכוונת ללמידה אינטלקטואלית ובין אישית כאחד.</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rtl="1"/>
            <a:r>
              <a:rPr lang="he-IL" sz="4000" b="1" dirty="0" smtClean="0"/>
              <a:t>מהי חווית למידה משמעותית?</a:t>
            </a:r>
            <a:endParaRPr lang="en-US" sz="4000" b="1" dirty="0"/>
          </a:p>
        </p:txBody>
      </p:sp>
      <p:sp>
        <p:nvSpPr>
          <p:cNvPr id="3" name="מציין מיקום תוכן 2"/>
          <p:cNvSpPr>
            <a:spLocks noGrp="1"/>
          </p:cNvSpPr>
          <p:nvPr>
            <p:ph sz="quarter" idx="1"/>
          </p:nvPr>
        </p:nvSpPr>
        <p:spPr/>
        <p:txBody>
          <a:bodyPr/>
          <a:lstStyle/>
          <a:p>
            <a:pPr algn="r" rtl="1"/>
            <a:r>
              <a:rPr lang="he-IL" dirty="0" smtClean="0"/>
              <a:t>כוללת שלושה מרכיבים משמעותיים:</a:t>
            </a:r>
          </a:p>
          <a:p>
            <a:pPr marL="514350" indent="-514350" algn="r" rtl="1">
              <a:buFont typeface="+mj-lt"/>
              <a:buAutoNum type="romanUcPeriod"/>
            </a:pPr>
            <a:r>
              <a:rPr lang="he-IL" b="1" dirty="0" smtClean="0"/>
              <a:t>קשב: </a:t>
            </a:r>
            <a:r>
              <a:rPr lang="he-IL" dirty="0" smtClean="0"/>
              <a:t>תשומת לב וריכוז בדבר שפוגשים.</a:t>
            </a:r>
          </a:p>
          <a:p>
            <a:pPr marL="514350" indent="-514350" algn="r" rtl="1">
              <a:buFont typeface="+mj-lt"/>
              <a:buAutoNum type="romanUcPeriod"/>
            </a:pPr>
            <a:r>
              <a:rPr lang="he-IL" b="1" dirty="0" smtClean="0"/>
              <a:t>מפגש: </a:t>
            </a:r>
            <a:r>
              <a:rPr lang="he-IL" dirty="0" smtClean="0"/>
              <a:t>אינטראקציה בין העולם הפנימי של האדם לבין הדבר שפוגשים. בעת מפגש האדם חש עניין, רלוונטיות, מוטיבציה, מעורבות, הנאה, התרגשות, גירוי לחשיבה ועוד.</a:t>
            </a:r>
          </a:p>
          <a:p>
            <a:pPr marL="514350" indent="-514350" algn="r" rtl="1">
              <a:buFont typeface="+mj-lt"/>
              <a:buAutoNum type="romanUcPeriod"/>
            </a:pPr>
            <a:r>
              <a:rPr lang="he-IL" b="1" dirty="0" smtClean="0"/>
              <a:t>התמרה:</a:t>
            </a:r>
            <a:r>
              <a:rPr lang="he-IL" dirty="0" smtClean="0"/>
              <a:t>האינטראקציה בין העולם הפנימי לבין האירוע המזמן שפוגשים עשויה לעורר מצב שבו דבר חדש מתחולל בעולמו הפנימי של האדם: תובנה, הבנה אחרת, יצירה חדשה, גילוי, ערעור על תפיסה קיימת, נתינת משמעות חדשה ועוד.</a:t>
            </a:r>
          </a:p>
          <a:p>
            <a:pPr marL="514350" indent="-514350" rtl="1">
              <a:buNone/>
            </a:pPr>
            <a:r>
              <a:rPr lang="he-IL" dirty="0" smtClean="0"/>
              <a:t>(</a:t>
            </a:r>
            <a:r>
              <a:rPr lang="he-IL" dirty="0" err="1" smtClean="0"/>
              <a:t>פרנפס</a:t>
            </a:r>
            <a:r>
              <a:rPr lang="he-IL" dirty="0" smtClean="0"/>
              <a:t>, </a:t>
            </a:r>
            <a:r>
              <a:rPr lang="he-IL" dirty="0" err="1" smtClean="0"/>
              <a:t>וויינשטוק</a:t>
            </a:r>
            <a:r>
              <a:rPr lang="he-IL" dirty="0" smtClean="0"/>
              <a:t>, 2012).</a:t>
            </a: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effectLst>
                  <a:outerShdw blurRad="38100" dist="38100" dir="2700000" algn="tl">
                    <a:srgbClr val="000000">
                      <a:alpha val="43137"/>
                    </a:srgbClr>
                  </a:outerShdw>
                </a:effectLst>
              </a:rPr>
              <a:t>ביקורת על המודל המשולש:</a:t>
            </a:r>
            <a:endParaRPr lang="en-US" b="1" dirty="0">
              <a:effectLst>
                <a:outerShdw blurRad="38100" dist="38100" dir="2700000" algn="tl">
                  <a:srgbClr val="000000">
                    <a:alpha val="43137"/>
                  </a:srgbClr>
                </a:outerShdw>
              </a:effectLst>
            </a:endParaRPr>
          </a:p>
        </p:txBody>
      </p:sp>
      <p:sp>
        <p:nvSpPr>
          <p:cNvPr id="3" name="מציין מיקום תוכן 2"/>
          <p:cNvSpPr>
            <a:spLocks noGrp="1"/>
          </p:cNvSpPr>
          <p:nvPr>
            <p:ph sz="quarter" idx="1"/>
          </p:nvPr>
        </p:nvSpPr>
        <p:spPr/>
        <p:txBody>
          <a:bodyPr/>
          <a:lstStyle/>
          <a:p>
            <a:pPr algn="r" rtl="1"/>
            <a:r>
              <a:rPr lang="he-IL" dirty="0" smtClean="0"/>
              <a:t>המודל מתאר למידה רק במונחים </a:t>
            </a:r>
            <a:r>
              <a:rPr lang="he-IL" dirty="0" err="1" smtClean="0"/>
              <a:t>סוביקטיביים</a:t>
            </a:r>
            <a:r>
              <a:rPr lang="he-IL" dirty="0" smtClean="0"/>
              <a:t> פנימיים.</a:t>
            </a:r>
          </a:p>
          <a:p>
            <a:pPr algn="r" rtl="1"/>
            <a:r>
              <a:rPr lang="he-IL" dirty="0" smtClean="0"/>
              <a:t>המודל אינו מדגיש את החשיבות הטמונה בתהליכי למידה כתוצאה מאינטראקציות בין- אישיות- הם תהליכי הלמידה הנפוצים במערכת החינוך ובחיים בכלל.</a:t>
            </a:r>
          </a:p>
          <a:p>
            <a:pPr algn="r" rtl="1"/>
            <a:r>
              <a:rPr lang="he-IL" dirty="0" smtClean="0"/>
              <a:t>המודל מתעלם מכך שמרכיבי "המפגש" ו"ההתמרה" אינם עוקבים בזמן אחרי תהליכי הקצאת הקשב, אלא לעיתים קרובות יכולים לקחת חלק זמן רב אחרי האירוע המדובר.</a:t>
            </a:r>
          </a:p>
          <a:p>
            <a:pPr algn="r" rtl="1"/>
            <a:r>
              <a:rPr lang="he-IL" dirty="0" smtClean="0"/>
              <a:t>המודל אינו מתייחס </a:t>
            </a:r>
            <a:r>
              <a:rPr lang="he-IL" dirty="0" err="1" smtClean="0"/>
              <a:t>לאמביוולנציה</a:t>
            </a:r>
            <a:r>
              <a:rPr lang="he-IL" dirty="0" smtClean="0"/>
              <a:t> הכרוכה בלמידה.</a:t>
            </a:r>
          </a:p>
          <a:p>
            <a:pPr algn="r" rtl="1"/>
            <a:r>
              <a:rPr lang="he-IL" dirty="0" smtClean="0"/>
              <a:t>בפועל האדם יכול שלא לחוות למידה משמעותית, אלא לגלות כעבור זמן, כי אכן למד באופן משמעותי!</a:t>
            </a:r>
          </a:p>
          <a:p>
            <a:pPr algn="r" rtl="1"/>
            <a:endParaRPr lang="he-IL" dirty="0" smtClean="0"/>
          </a:p>
          <a:p>
            <a:pPr algn="r" rtl="1"/>
            <a:endParaRPr lang="he-IL" dirty="0" smtClean="0"/>
          </a:p>
          <a:p>
            <a:pPr algn="r" rtl="1"/>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מציין מיקום תוכן 4"/>
          <p:cNvGraphicFramePr>
            <a:graphicFrameLocks noGrp="1"/>
          </p:cNvGraphicFramePr>
          <p:nvPr>
            <p:ph idx="1"/>
          </p:nvPr>
        </p:nvGraphicFramePr>
        <p:xfrm>
          <a:off x="1214414" y="1428736"/>
          <a:ext cx="5857916" cy="45196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47" name="כותרת 2"/>
          <p:cNvSpPr>
            <a:spLocks noGrp="1"/>
          </p:cNvSpPr>
          <p:nvPr>
            <p:ph type="title"/>
          </p:nvPr>
        </p:nvSpPr>
        <p:spPr>
          <a:xfrm>
            <a:off x="457200" y="274638"/>
            <a:ext cx="7467600" cy="725470"/>
          </a:xfrm>
        </p:spPr>
        <p:txBody>
          <a:bodyPr>
            <a:normAutofit fontScale="90000"/>
          </a:bodyPr>
          <a:lstStyle/>
          <a:p>
            <a:pPr algn="ctr" rtl="1" eaLnBrk="1" hangingPunct="1"/>
            <a:r>
              <a:rPr lang="he-IL" sz="4900" b="1" dirty="0" smtClean="0"/>
              <a:t>א</a:t>
            </a:r>
            <a:r>
              <a:rPr lang="he-IL" b="1" dirty="0" smtClean="0"/>
              <a:t>ינטראקציה </a:t>
            </a:r>
            <a:r>
              <a:rPr lang="he-IL" sz="4900" b="1" dirty="0" smtClean="0"/>
              <a:t>ח</a:t>
            </a:r>
            <a:r>
              <a:rPr lang="he-IL" b="1" dirty="0" smtClean="0"/>
              <a:t>ינוכית </a:t>
            </a:r>
            <a:r>
              <a:rPr lang="he-IL" sz="4900" b="1" dirty="0" smtClean="0"/>
              <a:t>מ</a:t>
            </a:r>
            <a:r>
              <a:rPr lang="he-IL" b="1" dirty="0" smtClean="0"/>
              <a:t>שמעותית-</a:t>
            </a:r>
          </a:p>
        </p:txBody>
      </p:sp>
      <p:sp>
        <p:nvSpPr>
          <p:cNvPr id="6148" name="מציין מיקום של מספר שקופית 3"/>
          <p:cNvSpPr>
            <a:spLocks noGrp="1"/>
          </p:cNvSpPr>
          <p:nvPr>
            <p:ph type="sldNum" sz="quarter" idx="12"/>
          </p:nvPr>
        </p:nvSpPr>
        <p:spPr>
          <a:noFill/>
        </p:spPr>
        <p:txBody>
          <a:bodyPr/>
          <a:lstStyle/>
          <a:p>
            <a:fld id="{6B4428F8-2BBE-4031-A10B-D022C431DB80}" type="slidenum">
              <a:rPr lang="he-IL" smtClean="0">
                <a:latin typeface="Arial" charset="0"/>
              </a:rPr>
              <a:pPr/>
              <a:t>6</a:t>
            </a:fld>
            <a:endParaRPr lang="en-US" smtClean="0">
              <a:latin typeface="Arial" charset="0"/>
            </a:endParaRPr>
          </a:p>
        </p:txBody>
      </p:sp>
      <p:sp>
        <p:nvSpPr>
          <p:cNvPr id="6149" name="TextBox 5"/>
          <p:cNvSpPr txBox="1">
            <a:spLocks noChangeArrowheads="1"/>
          </p:cNvSpPr>
          <p:nvPr/>
        </p:nvSpPr>
        <p:spPr bwMode="auto">
          <a:xfrm>
            <a:off x="1571604" y="3214686"/>
            <a:ext cx="1785950" cy="830997"/>
          </a:xfrm>
          <a:prstGeom prst="rect">
            <a:avLst/>
          </a:prstGeom>
          <a:noFill/>
          <a:ln w="9525">
            <a:noFill/>
            <a:miter lim="800000"/>
            <a:headEnd/>
            <a:tailEnd/>
          </a:ln>
        </p:spPr>
        <p:txBody>
          <a:bodyPr wrap="square">
            <a:spAutoFit/>
          </a:bodyPr>
          <a:lstStyle/>
          <a:p>
            <a:r>
              <a:rPr lang="he-IL" sz="2400" b="1" u="sng" dirty="0">
                <a:solidFill>
                  <a:schemeClr val="bg1"/>
                </a:solidFill>
              </a:rPr>
              <a:t>ציר </a:t>
            </a:r>
            <a:r>
              <a:rPr lang="he-IL" sz="2400" b="1" u="sng" dirty="0" smtClean="0">
                <a:solidFill>
                  <a:schemeClr val="bg1"/>
                </a:solidFill>
              </a:rPr>
              <a:t>המפגש/ דיאלוג</a:t>
            </a:r>
            <a:endParaRPr lang="he-IL" sz="2400" b="1" u="sng" dirty="0">
              <a:solidFill>
                <a:schemeClr val="bg1"/>
              </a:solidFill>
            </a:endParaRPr>
          </a:p>
        </p:txBody>
      </p:sp>
      <p:sp>
        <p:nvSpPr>
          <p:cNvPr id="6150" name="TextBox 6"/>
          <p:cNvSpPr txBox="1">
            <a:spLocks noChangeArrowheads="1"/>
          </p:cNvSpPr>
          <p:nvPr/>
        </p:nvSpPr>
        <p:spPr bwMode="auto">
          <a:xfrm>
            <a:off x="5357818" y="3214686"/>
            <a:ext cx="1714500" cy="830997"/>
          </a:xfrm>
          <a:prstGeom prst="rect">
            <a:avLst/>
          </a:prstGeom>
          <a:noFill/>
          <a:ln w="9525">
            <a:noFill/>
            <a:miter lim="800000"/>
            <a:headEnd/>
            <a:tailEnd/>
          </a:ln>
        </p:spPr>
        <p:txBody>
          <a:bodyPr>
            <a:spAutoFit/>
          </a:bodyPr>
          <a:lstStyle/>
          <a:p>
            <a:r>
              <a:rPr lang="he-IL" sz="2400" b="1" u="sng" dirty="0">
                <a:solidFill>
                  <a:schemeClr val="bg1"/>
                </a:solidFill>
              </a:rPr>
              <a:t>ציר </a:t>
            </a:r>
            <a:r>
              <a:rPr lang="he-IL" sz="2400" b="1" u="sng" dirty="0" smtClean="0">
                <a:solidFill>
                  <a:schemeClr val="bg1"/>
                </a:solidFill>
              </a:rPr>
              <a:t>החינוך/ הוראה</a:t>
            </a:r>
            <a:endParaRPr lang="he-IL" sz="2400" b="1" u="sng" dirty="0">
              <a:solidFill>
                <a:schemeClr val="bg1"/>
              </a:solidFill>
            </a:endParaRPr>
          </a:p>
        </p:txBody>
      </p:sp>
      <p:sp>
        <p:nvSpPr>
          <p:cNvPr id="6151" name="TextBox 7"/>
          <p:cNvSpPr txBox="1">
            <a:spLocks noChangeArrowheads="1"/>
          </p:cNvSpPr>
          <p:nvPr/>
        </p:nvSpPr>
        <p:spPr bwMode="auto">
          <a:xfrm>
            <a:off x="3286116" y="5500702"/>
            <a:ext cx="1928813" cy="461963"/>
          </a:xfrm>
          <a:prstGeom prst="rect">
            <a:avLst/>
          </a:prstGeom>
          <a:noFill/>
          <a:ln w="9525">
            <a:noFill/>
            <a:miter lim="800000"/>
            <a:headEnd/>
            <a:tailEnd/>
          </a:ln>
        </p:spPr>
        <p:txBody>
          <a:bodyPr>
            <a:spAutoFit/>
          </a:bodyPr>
          <a:lstStyle/>
          <a:p>
            <a:r>
              <a:rPr lang="he-IL" sz="2400" b="1" u="sng" dirty="0">
                <a:solidFill>
                  <a:schemeClr val="bg1"/>
                </a:solidFill>
              </a:rPr>
              <a:t>ציר התוצאות</a:t>
            </a:r>
            <a:endParaRPr lang="he-IL" sz="2400" b="1" dirty="0">
              <a:solidFill>
                <a:schemeClr val="bg1"/>
              </a:solidFill>
            </a:endParaRPr>
          </a:p>
        </p:txBody>
      </p:sp>
      <p:sp>
        <p:nvSpPr>
          <p:cNvPr id="9" name="TextBox 8"/>
          <p:cNvSpPr txBox="1"/>
          <p:nvPr/>
        </p:nvSpPr>
        <p:spPr>
          <a:xfrm>
            <a:off x="3357554" y="4071942"/>
            <a:ext cx="2000253" cy="523220"/>
          </a:xfrm>
          <a:prstGeom prst="rect">
            <a:avLst/>
          </a:prstGeom>
          <a:noFill/>
        </p:spPr>
        <p:txBody>
          <a:bodyPr wrap="square" rtlCol="1">
            <a:spAutoFit/>
          </a:bodyPr>
          <a:lstStyle/>
          <a:p>
            <a:pPr>
              <a:defRPr/>
            </a:pPr>
            <a:r>
              <a:rPr lang="he-IL" sz="2800" b="1" dirty="0" smtClean="0">
                <a:solidFill>
                  <a:schemeClr val="bg1"/>
                </a:solidFill>
                <a:effectLst>
                  <a:outerShdw blurRad="38100" dist="38100" dir="2700000" algn="tl">
                    <a:srgbClr val="000000">
                      <a:alpha val="43137"/>
                    </a:srgbClr>
                  </a:outerShdw>
                </a:effectLst>
              </a:rPr>
              <a:t>התמקצעות</a:t>
            </a:r>
            <a:endParaRPr lang="he-IL" sz="2800" b="1" dirty="0">
              <a:solidFill>
                <a:schemeClr val="bg1"/>
              </a:solidFill>
              <a:effectLst>
                <a:outerShdw blurRad="38100" dist="38100" dir="2700000" algn="tl">
                  <a:srgbClr val="000000">
                    <a:alpha val="43137"/>
                  </a:srgbClr>
                </a:outerShdw>
              </a:effectLst>
            </a:endParaRPr>
          </a:p>
        </p:txBody>
      </p:sp>
      <p:sp>
        <p:nvSpPr>
          <p:cNvPr id="10" name="אליפסה 9"/>
          <p:cNvSpPr/>
          <p:nvPr/>
        </p:nvSpPr>
        <p:spPr>
          <a:xfrm>
            <a:off x="928662" y="1071546"/>
            <a:ext cx="7215238" cy="5286412"/>
          </a:xfrm>
          <a:prstGeom prst="ellipse">
            <a:avLst/>
          </a:prstGeom>
          <a:noFill/>
          <a:ln>
            <a:solidFill>
              <a:schemeClr val="tx2"/>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5"/>
          <p:cNvSpPr>
            <a:spLocks noGrp="1"/>
          </p:cNvSpPr>
          <p:nvPr>
            <p:ph type="sldNum" sz="quarter" idx="12"/>
          </p:nvPr>
        </p:nvSpPr>
        <p:spPr/>
        <p:txBody>
          <a:bodyPr/>
          <a:lstStyle/>
          <a:p>
            <a:pPr>
              <a:defRPr/>
            </a:pPr>
            <a:fld id="{5CEFB94A-A346-448B-8272-4AC675696CA2}" type="slidenum">
              <a:rPr lang="he-IL"/>
              <a:pPr>
                <a:defRPr/>
              </a:pPr>
              <a:t>7</a:t>
            </a:fld>
            <a:endParaRPr lang="en-US"/>
          </a:p>
        </p:txBody>
      </p:sp>
      <p:sp>
        <p:nvSpPr>
          <p:cNvPr id="7171" name="Rectangle 2"/>
          <p:cNvSpPr>
            <a:spLocks noGrp="1" noChangeArrowheads="1"/>
          </p:cNvSpPr>
          <p:nvPr>
            <p:ph type="title"/>
          </p:nvPr>
        </p:nvSpPr>
        <p:spPr>
          <a:xfrm>
            <a:off x="685800" y="609600"/>
            <a:ext cx="7772400" cy="819136"/>
          </a:xfrm>
        </p:spPr>
        <p:txBody>
          <a:bodyPr>
            <a:normAutofit fontScale="90000"/>
          </a:bodyPr>
          <a:lstStyle/>
          <a:p>
            <a:pPr algn="r" rtl="1" eaLnBrk="1" hangingPunct="1"/>
            <a:r>
              <a:rPr lang="he-IL" sz="3100" b="1" dirty="0" smtClean="0"/>
              <a:t>אינטראקציה חינוכית משמעותית- </a:t>
            </a:r>
            <a:r>
              <a:rPr lang="he-IL" sz="3600" b="1" dirty="0" smtClean="0"/>
              <a:t>הבהרת מושגים.</a:t>
            </a:r>
            <a:endParaRPr lang="en-US" sz="2700" b="1" dirty="0" smtClean="0"/>
          </a:p>
        </p:txBody>
      </p:sp>
      <p:sp>
        <p:nvSpPr>
          <p:cNvPr id="7172" name="Rectangle 3"/>
          <p:cNvSpPr>
            <a:spLocks noGrp="1" noChangeArrowheads="1"/>
          </p:cNvSpPr>
          <p:nvPr>
            <p:ph type="body" idx="1"/>
          </p:nvPr>
        </p:nvSpPr>
        <p:spPr>
          <a:xfrm>
            <a:off x="642910" y="1571612"/>
            <a:ext cx="7772400" cy="4429156"/>
          </a:xfrm>
        </p:spPr>
        <p:txBody>
          <a:bodyPr/>
          <a:lstStyle/>
          <a:p>
            <a:pPr algn="r" rtl="1" eaLnBrk="1" hangingPunct="1"/>
            <a:r>
              <a:rPr lang="he-IL" sz="2400" b="1" dirty="0" smtClean="0"/>
              <a:t>אינטראקציה- </a:t>
            </a:r>
            <a:r>
              <a:rPr lang="he-IL" sz="2400" dirty="0" smtClean="0"/>
              <a:t>יחסי גומלין בהם כל צד משפיע ומושפע כאחד.</a:t>
            </a:r>
          </a:p>
          <a:p>
            <a:pPr algn="r" rtl="1" eaLnBrk="1" hangingPunct="1"/>
            <a:r>
              <a:rPr lang="he-IL" sz="2400" b="1" dirty="0" smtClean="0"/>
              <a:t>אינטראקציה משמעותית- </a:t>
            </a:r>
            <a:r>
              <a:rPr lang="he-IL" sz="2400" dirty="0" smtClean="0"/>
              <a:t>החוויה הסובייקטיבית מן המפגש, המתוארת באמצעות מודל: קשב- מפגש-התמרה.</a:t>
            </a:r>
          </a:p>
          <a:p>
            <a:pPr algn="r" rtl="1" eaLnBrk="1" hangingPunct="1"/>
            <a:r>
              <a:rPr lang="he-IL" sz="2400" b="1" dirty="0" smtClean="0"/>
              <a:t>אינטראקציה חינוכית- </a:t>
            </a:r>
            <a:r>
              <a:rPr lang="he-IL" sz="2400" dirty="0" smtClean="0"/>
              <a:t>יחסי גומלין המכוונים למטרות חינוך ועיצוב הלכי ההתנהגות והחשיבה של אחד הצדדים לפחות. נעשית בדרך כלל במסגרת בעלת מטרות חינוכיות ויזומה על ידי הצד "המחנך".</a:t>
            </a:r>
          </a:p>
          <a:p>
            <a:pPr algn="r" rtl="1" eaLnBrk="1" hangingPunct="1"/>
            <a:r>
              <a:rPr lang="he-IL" sz="2400" b="1" dirty="0" smtClean="0"/>
              <a:t>חינוך משמעותי- </a:t>
            </a:r>
            <a:r>
              <a:rPr lang="he-IL" sz="2400" dirty="0" smtClean="0"/>
              <a:t>השינוי המתמשך של דפוסי החשיבה וההתנהגות של הפרט כתוצאה מן האינטראקציה החינוכית- משמעותית.</a:t>
            </a:r>
          </a:p>
          <a:p>
            <a:pPr eaLnBrk="1" hangingPunct="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8</a:t>
            </a:fld>
            <a:endParaRPr lang="en-US"/>
          </a:p>
        </p:txBody>
      </p:sp>
      <p:pic>
        <p:nvPicPr>
          <p:cNvPr id="1026" name="Picture 2" descr="http://upload.wikimedia.org/wikipedia/he/thumb/7/70/Entre_les_murs.jpg/250px-Entre_les_murs.jpg"/>
          <p:cNvPicPr>
            <a:picLocks noChangeAspect="1" noChangeArrowheads="1"/>
          </p:cNvPicPr>
          <p:nvPr/>
        </p:nvPicPr>
        <p:blipFill>
          <a:blip r:embed="rId2" cstate="print"/>
          <a:srcRect/>
          <a:stretch>
            <a:fillRect/>
          </a:stretch>
        </p:blipFill>
        <p:spPr bwMode="auto">
          <a:xfrm>
            <a:off x="2714612" y="571480"/>
            <a:ext cx="3714776" cy="49035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dirty="0" smtClean="0"/>
              <a:t>בין הקירות- שאלות לצפייה ביקורתית</a:t>
            </a:r>
            <a:endParaRPr lang="en-US" dirty="0"/>
          </a:p>
        </p:txBody>
      </p:sp>
      <p:sp>
        <p:nvSpPr>
          <p:cNvPr id="3" name="מציין מיקום תוכן 2"/>
          <p:cNvSpPr>
            <a:spLocks noGrp="1"/>
          </p:cNvSpPr>
          <p:nvPr>
            <p:ph sz="quarter" idx="1"/>
          </p:nvPr>
        </p:nvSpPr>
        <p:spPr/>
        <p:txBody>
          <a:bodyPr/>
          <a:lstStyle/>
          <a:p>
            <a:pPr algn="r" rtl="1"/>
            <a:r>
              <a:rPr lang="he-IL" dirty="0" smtClean="0"/>
              <a:t>האם האינטראקציה המתוארת בקטע הינה אינטראקציה חינוכית משמעותית?</a:t>
            </a:r>
          </a:p>
          <a:p>
            <a:pPr algn="r" rtl="1"/>
            <a:r>
              <a:rPr lang="he-IL" dirty="0" smtClean="0"/>
              <a:t>מהם "משאלות הידיעה" של כל אחד מהשותפים לאינטראקציה?</a:t>
            </a:r>
          </a:p>
          <a:p>
            <a:pPr algn="r" rtl="1"/>
            <a:r>
              <a:rPr lang="he-IL" dirty="0" smtClean="0"/>
              <a:t>מה מעוניין המורה שהתלמידים ידעו וכיצד הוא פועל להשיג זאת?</a:t>
            </a:r>
          </a:p>
          <a:p>
            <a:pPr algn="r" rtl="1"/>
            <a:r>
              <a:rPr lang="he-IL" dirty="0" smtClean="0"/>
              <a:t>מה מעוניינים התלמידים לדעת וכיצד הם פועלים להשיג זאת?</a:t>
            </a:r>
          </a:p>
          <a:p>
            <a:pPr algn="r" rtl="1"/>
            <a:r>
              <a:rPr lang="he-IL" dirty="0" smtClean="0"/>
              <a:t>מה מקומה של השפה באינטראקציה?</a:t>
            </a:r>
          </a:p>
          <a:p>
            <a:pPr algn="r" rtl="1"/>
            <a:r>
              <a:rPr lang="he-IL" dirty="0" smtClean="0"/>
              <a:t>אלו ייצוגים של האמביוולנטיות בתהליך הידיעה/למידה מצויים באינטראקציה?</a:t>
            </a:r>
          </a:p>
          <a:p>
            <a:pPr algn="r" rtl="1">
              <a:buNone/>
            </a:pPr>
            <a:endParaRPr lang="en-US" dirty="0"/>
          </a:p>
        </p:txBody>
      </p:sp>
      <p:sp>
        <p:nvSpPr>
          <p:cNvPr id="4" name="מציין מיקום של מספר שקופית 3"/>
          <p:cNvSpPr>
            <a:spLocks noGrp="1"/>
          </p:cNvSpPr>
          <p:nvPr>
            <p:ph type="sldNum" sz="quarter" idx="11"/>
          </p:nvPr>
        </p:nvSpPr>
        <p:spPr/>
        <p:txBody>
          <a:bodyPr/>
          <a:lstStyle/>
          <a:p>
            <a:pPr>
              <a:defRPr/>
            </a:pPr>
            <a:fld id="{2B70BB1A-D2BD-4F22-A31E-ABA17979D597}"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חלון">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חלון">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חלון">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1365</TotalTime>
  <Words>1219</Words>
  <Application>Microsoft Office PowerPoint</Application>
  <PresentationFormat>‫הצגה על המסך (4:3)</PresentationFormat>
  <Paragraphs>106</Paragraphs>
  <Slides>18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18</vt:i4>
      </vt:variant>
    </vt:vector>
  </HeadingPairs>
  <TitlesOfParts>
    <vt:vector size="19" baseType="lpstr">
      <vt:lpstr>חלון</vt:lpstr>
      <vt:lpstr>ידיעה ואי ידיעה באינטראקציה החינוכית המשמעותית </vt:lpstr>
      <vt:lpstr>אדיפוס והספינקס: התאווה לידיעה ומחירה</vt:lpstr>
      <vt:lpstr>המסר העיקרי</vt:lpstr>
      <vt:lpstr>מהי חווית למידה משמעותית?</vt:lpstr>
      <vt:lpstr>ביקורת על המודל המשולש:</vt:lpstr>
      <vt:lpstr>אינטראקציה חינוכית משמעותית-</vt:lpstr>
      <vt:lpstr>אינטראקציה חינוכית משמעותית- הבהרת מושגים.</vt:lpstr>
      <vt:lpstr>שקופית 8</vt:lpstr>
      <vt:lpstr>בין הקירות- שאלות לצפייה ביקורתית</vt:lpstr>
      <vt:lpstr>תהליך ההתפתחות הקוגניטיבית-  תזכורת מפיאז'ה</vt:lpstr>
      <vt:lpstr>המודל הספירלי של הלמידה- יעקב הכט.</vt:lpstr>
      <vt:lpstr>אז מה למדנו???</vt:lpstr>
      <vt:lpstr>אז מדוע בכל זאת לבחור בידיעה???</vt:lpstr>
      <vt:lpstr>ולסיכום</vt:lpstr>
      <vt:lpstr>שקופית 15</vt:lpstr>
      <vt:lpstr>שקופית 16</vt:lpstr>
      <vt:lpstr>שקופית 17</vt:lpstr>
      <vt:lpstr>שקופית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שפת החונכות</dc:title>
  <dc:creator>User</dc:creator>
  <cp:lastModifiedBy>User</cp:lastModifiedBy>
  <cp:revision>53</cp:revision>
  <dcterms:created xsi:type="dcterms:W3CDTF">2010-08-30T04:34:06Z</dcterms:created>
  <dcterms:modified xsi:type="dcterms:W3CDTF">2014-10-01T08:27:55Z</dcterms:modified>
</cp:coreProperties>
</file>